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955" r:id="rId2"/>
    <p:sldMasterId id="2147484967" r:id="rId3"/>
  </p:sldMasterIdLst>
  <p:notesMasterIdLst>
    <p:notesMasterId r:id="rId61"/>
  </p:notesMasterIdLst>
  <p:sldIdLst>
    <p:sldId id="334" r:id="rId4"/>
    <p:sldId id="335" r:id="rId5"/>
    <p:sldId id="373" r:id="rId6"/>
    <p:sldId id="374" r:id="rId7"/>
    <p:sldId id="319" r:id="rId8"/>
    <p:sldId id="381" r:id="rId9"/>
    <p:sldId id="338" r:id="rId10"/>
    <p:sldId id="337" r:id="rId11"/>
    <p:sldId id="339" r:id="rId12"/>
    <p:sldId id="340" r:id="rId13"/>
    <p:sldId id="341" r:id="rId14"/>
    <p:sldId id="342" r:id="rId15"/>
    <p:sldId id="343" r:id="rId16"/>
    <p:sldId id="369" r:id="rId17"/>
    <p:sldId id="372" r:id="rId18"/>
    <p:sldId id="375" r:id="rId19"/>
    <p:sldId id="367" r:id="rId20"/>
    <p:sldId id="376" r:id="rId21"/>
    <p:sldId id="368" r:id="rId22"/>
    <p:sldId id="377" r:id="rId23"/>
    <p:sldId id="348" r:id="rId24"/>
    <p:sldId id="351" r:id="rId25"/>
    <p:sldId id="349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50" r:id="rId35"/>
    <p:sldId id="361" r:id="rId36"/>
    <p:sldId id="362" r:id="rId37"/>
    <p:sldId id="365" r:id="rId38"/>
    <p:sldId id="366" r:id="rId39"/>
    <p:sldId id="379" r:id="rId40"/>
    <p:sldId id="304" r:id="rId41"/>
    <p:sldId id="305" r:id="rId42"/>
    <p:sldId id="306" r:id="rId43"/>
    <p:sldId id="333" r:id="rId44"/>
    <p:sldId id="360" r:id="rId45"/>
    <p:sldId id="307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82" r:id="rId58"/>
    <p:sldId id="318" r:id="rId59"/>
    <p:sldId id="336" r:id="rId6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0000"/>
    <a:srgbClr val="252C61"/>
    <a:srgbClr val="FF0000"/>
    <a:srgbClr val="231E42"/>
    <a:srgbClr val="FF3300"/>
    <a:srgbClr val="EF7E2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7150" autoAdjust="0"/>
  </p:normalViewPr>
  <p:slideViewPr>
    <p:cSldViewPr>
      <p:cViewPr varScale="1">
        <p:scale>
          <a:sx n="91" d="100"/>
          <a:sy n="91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3785F7-28ED-4463-AA58-6D5761F39501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513950-B1C0-49BF-B09D-BF626B858DA0}">
      <dgm:prSet phldrT="[Текст]" custT="1"/>
      <dgm:spPr/>
      <dgm:t>
        <a:bodyPr/>
        <a:lstStyle/>
        <a:p>
          <a:pPr marL="0" indent="357188" algn="just"/>
          <a:r>
            <a:rPr lang="ru-RU" altLang="ja-JP" sz="1400" dirty="0" smtClean="0">
              <a:solidFill>
                <a:srgbClr val="252C61"/>
              </a:solidFill>
              <a:latin typeface="Arial Narrow" pitchFamily="34" charset="0"/>
            </a:rPr>
            <a:t>В России  разработан эскизный проект маховикового накопителя на основе асинхронизированной машины  вертикального исполнения мощностью 200 МВт. </a:t>
          </a:r>
          <a:endParaRPr lang="ru-RU" sz="1400" dirty="0">
            <a:solidFill>
              <a:srgbClr val="002060"/>
            </a:solidFill>
            <a:latin typeface="Arial Narrow" pitchFamily="34" charset="0"/>
          </a:endParaRPr>
        </a:p>
      </dgm:t>
    </dgm:pt>
    <dgm:pt modelId="{9E3D985C-EF96-4E86-B41D-47347633D443}" type="parTrans" cxnId="{14E6F1C0-3B08-4503-AF03-00B8F42CEF75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Arial Narrow" pitchFamily="34" charset="0"/>
          </a:endParaRPr>
        </a:p>
      </dgm:t>
    </dgm:pt>
    <dgm:pt modelId="{8AEC0DFC-2A2E-4AD2-8000-3F38ED1DBF43}" type="sibTrans" cxnId="{14E6F1C0-3B08-4503-AF03-00B8F42CEF75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Arial Narrow" pitchFamily="34" charset="0"/>
          </a:endParaRPr>
        </a:p>
      </dgm:t>
    </dgm:pt>
    <dgm:pt modelId="{FD04991B-0DE8-4CDE-999B-B3D8F4A8A929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252C61"/>
              </a:solidFill>
              <a:latin typeface="Arial Narrow" pitchFamily="34" charset="0"/>
              <a:cs typeface="Times New Roman" pitchFamily="18" charset="0"/>
            </a:rPr>
            <a:t>Проект</a:t>
          </a:r>
          <a:r>
            <a:rPr lang="en-US" sz="1400" dirty="0" smtClean="0">
              <a:solidFill>
                <a:srgbClr val="252C61"/>
              </a:solidFill>
              <a:latin typeface="Arial Narrow" pitchFamily="34" charset="0"/>
              <a:cs typeface="Times New Roman" pitchFamily="18" charset="0"/>
            </a:rPr>
            <a:t> «Beacon Power Smart Energy Matrix»</a:t>
          </a:r>
          <a:r>
            <a:rPr lang="ru-RU" sz="1400" dirty="0" smtClean="0">
              <a:solidFill>
                <a:srgbClr val="252C61"/>
              </a:solidFill>
              <a:latin typeface="Arial Narrow" pitchFamily="34" charset="0"/>
              <a:cs typeface="Times New Roman" pitchFamily="18" charset="0"/>
            </a:rPr>
            <a:t> Матричное расположение супермаховиков в здании. </a:t>
          </a:r>
          <a:endParaRPr lang="ru-RU" sz="1400" dirty="0">
            <a:solidFill>
              <a:srgbClr val="002060"/>
            </a:solidFill>
            <a:latin typeface="Arial Narrow" pitchFamily="34" charset="0"/>
          </a:endParaRPr>
        </a:p>
      </dgm:t>
    </dgm:pt>
    <dgm:pt modelId="{EF79B651-30F8-4DB6-B2BE-3D00189B2857}" type="parTrans" cxnId="{D1D948F6-988C-460D-AF02-54AF76E4B821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Arial Narrow" pitchFamily="34" charset="0"/>
          </a:endParaRPr>
        </a:p>
      </dgm:t>
    </dgm:pt>
    <dgm:pt modelId="{1076C90E-A809-491E-8243-8AA6F928C262}" type="sibTrans" cxnId="{D1D948F6-988C-460D-AF02-54AF76E4B821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Arial Narrow" pitchFamily="34" charset="0"/>
          </a:endParaRPr>
        </a:p>
      </dgm:t>
    </dgm:pt>
    <dgm:pt modelId="{9C16FB16-5041-4C40-9F61-0B4F90D27C71}">
      <dgm:prSet phldrT="[Текст]" custT="1"/>
      <dgm:spPr/>
      <dgm:t>
        <a:bodyPr/>
        <a:lstStyle/>
        <a:p>
          <a:r>
            <a:rPr lang="ru-RU" altLang="ja-JP" sz="1400" dirty="0" smtClean="0">
              <a:solidFill>
                <a:srgbClr val="252C61"/>
              </a:solidFill>
              <a:latin typeface="Arial Narrow" pitchFamily="34" charset="0"/>
            </a:rPr>
            <a:t>Проект транспортного модуля СПИН на 850 МДж </a:t>
          </a:r>
          <a:endParaRPr lang="ru-RU" sz="1400" dirty="0">
            <a:solidFill>
              <a:srgbClr val="002060"/>
            </a:solidFill>
            <a:latin typeface="Arial Narrow" pitchFamily="34" charset="0"/>
          </a:endParaRPr>
        </a:p>
      </dgm:t>
    </dgm:pt>
    <dgm:pt modelId="{90E4230F-DB3C-4904-A1E8-C4C69900FE81}" type="parTrans" cxnId="{2B066940-6672-407A-BC37-6C5DBD9C3671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Arial Narrow" pitchFamily="34" charset="0"/>
          </a:endParaRPr>
        </a:p>
      </dgm:t>
    </dgm:pt>
    <dgm:pt modelId="{F91096FC-B6B0-4069-9255-48EA4FAF052E}" type="sibTrans" cxnId="{2B066940-6672-407A-BC37-6C5DBD9C3671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Arial Narrow" pitchFamily="34" charset="0"/>
          </a:endParaRPr>
        </a:p>
      </dgm:t>
    </dgm:pt>
    <dgm:pt modelId="{99859C10-B5C6-4F01-961E-1617E819739D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252C61"/>
              </a:solidFill>
              <a:latin typeface="Arial Narrow" pitchFamily="34" charset="0"/>
            </a:rPr>
            <a:t>Аккумуляторные батареи большой энергоёмкости (АББЭ)</a:t>
          </a:r>
          <a:endParaRPr lang="ru-RU" sz="1400" dirty="0">
            <a:solidFill>
              <a:srgbClr val="002060"/>
            </a:solidFill>
            <a:latin typeface="Arial Narrow" pitchFamily="34" charset="0"/>
          </a:endParaRPr>
        </a:p>
      </dgm:t>
    </dgm:pt>
    <dgm:pt modelId="{E38E1735-3FC2-4F77-844E-E53FF5CBA0D7}" type="parTrans" cxnId="{7025D558-E021-4F4B-B542-2FACAB454C79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Arial Narrow" pitchFamily="34" charset="0"/>
          </a:endParaRPr>
        </a:p>
      </dgm:t>
    </dgm:pt>
    <dgm:pt modelId="{2566FF3F-09B9-4845-869C-3A40D5644627}" type="sibTrans" cxnId="{7025D558-E021-4F4B-B542-2FACAB454C79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Arial Narrow" pitchFamily="34" charset="0"/>
          </a:endParaRPr>
        </a:p>
      </dgm:t>
    </dgm:pt>
    <dgm:pt modelId="{92AD4390-156A-4E67-95D5-87BBFFF51FB2}" type="pres">
      <dgm:prSet presAssocID="{5B3785F7-28ED-4463-AA58-6D5761F395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35591D-65DD-4950-80A7-D87A8B17EE18}" type="pres">
      <dgm:prSet presAssocID="{59513950-B1C0-49BF-B09D-BF626B858DA0}" presName="compNode" presStyleCnt="0"/>
      <dgm:spPr/>
    </dgm:pt>
    <dgm:pt modelId="{65CC2C15-7110-4C2E-AF79-BCE0D54E132A}" type="pres">
      <dgm:prSet presAssocID="{59513950-B1C0-49BF-B09D-BF626B858DA0}" presName="pictRect" presStyleLbl="node1" presStyleIdx="0" presStyleCnt="4" custScaleX="115397" custScaleY="224880" custLinFactNeighborX="9438" custLinFactNeighborY="-192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D3560828-4137-4D47-8422-A25B87223EBE}" type="pres">
      <dgm:prSet presAssocID="{59513950-B1C0-49BF-B09D-BF626B858DA0}" presName="textRect" presStyleLbl="revTx" presStyleIdx="0" presStyleCnt="4" custScaleX="119557" custScaleY="228088" custLinFactY="90595" custLinFactNeighborX="1103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484DC-78E1-4A0A-B800-A700088C7388}" type="pres">
      <dgm:prSet presAssocID="{8AEC0DFC-2A2E-4AD2-8000-3F38ED1DBF4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ED793DC-3170-4605-8700-0FB060D13EC3}" type="pres">
      <dgm:prSet presAssocID="{FD04991B-0DE8-4CDE-999B-B3D8F4A8A929}" presName="compNode" presStyleCnt="0"/>
      <dgm:spPr/>
    </dgm:pt>
    <dgm:pt modelId="{7979C887-C024-4962-8405-96717C468460}" type="pres">
      <dgm:prSet presAssocID="{FD04991B-0DE8-4CDE-999B-B3D8F4A8A929}" presName="pictRect" presStyleLbl="node1" presStyleIdx="1" presStyleCnt="4" custScaleX="160435" custScaleY="221137" custLinFactNeighborX="4933" custLinFactNeighborY="13853"/>
      <dgm:spPr>
        <a:blipFill rotWithShape="0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E89B07DC-ED14-406E-A14C-F4E01580E75D}" type="pres">
      <dgm:prSet presAssocID="{FD04991B-0DE8-4CDE-999B-B3D8F4A8A929}" presName="textRect" presStyleLbl="revTx" presStyleIdx="1" presStyleCnt="4" custScaleX="184911" custScaleY="121060" custLinFactY="-157059" custLinFactNeighborX="9329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105B6-2EFB-446B-B00B-2AF3F2948D7D}" type="pres">
      <dgm:prSet presAssocID="{1076C90E-A809-491E-8243-8AA6F928C26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8446B40-7B98-4E27-B767-5C8FCD6D5469}" type="pres">
      <dgm:prSet presAssocID="{9C16FB16-5041-4C40-9F61-0B4F90D27C71}" presName="compNode" presStyleCnt="0"/>
      <dgm:spPr/>
    </dgm:pt>
    <dgm:pt modelId="{94233A78-675D-47DA-9444-5020B967C313}" type="pres">
      <dgm:prSet presAssocID="{9C16FB16-5041-4C40-9F61-0B4F90D27C71}" presName="pictRect" presStyleLbl="node1" presStyleIdx="2" presStyleCnt="4" custScaleX="172876" custScaleY="201633" custLinFactNeighborX="-9145" custLinFactNeighborY="-1590"/>
      <dgm:spPr>
        <a:blipFill rotWithShape="0">
          <a:blip xmlns:r="http://schemas.openxmlformats.org/officeDocument/2006/relationships" r:embed="rId3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1B94A132-6026-4AEA-B06D-D1139FD29E31}" type="pres">
      <dgm:prSet presAssocID="{9C16FB16-5041-4C40-9F61-0B4F90D27C71}" presName="textRect" presStyleLbl="revTx" presStyleIdx="2" presStyleCnt="4" custScaleX="155898" custScaleY="60487" custLinFactNeighborX="-5871" custLinFactNeighborY="67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65E5F-E995-405F-AB6A-98750EEE4E34}" type="pres">
      <dgm:prSet presAssocID="{F91096FC-B6B0-4069-9255-48EA4FAF052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FA78CF4-1FC7-47DF-A052-563024B62A6D}" type="pres">
      <dgm:prSet presAssocID="{99859C10-B5C6-4F01-961E-1617E819739D}" presName="compNode" presStyleCnt="0"/>
      <dgm:spPr/>
    </dgm:pt>
    <dgm:pt modelId="{CCB4AC1E-CC34-426E-9C4E-7923A392F45C}" type="pres">
      <dgm:prSet presAssocID="{99859C10-B5C6-4F01-961E-1617E819739D}" presName="pictRect" presStyleLbl="node1" presStyleIdx="3" presStyleCnt="4" custScaleX="203686" custScaleY="128003" custLinFactNeighborX="19791" custLinFactNeighborY="-7065"/>
      <dgm:spPr>
        <a:blipFill rotWithShape="0">
          <a:blip xmlns:r="http://schemas.openxmlformats.org/officeDocument/2006/relationships" r:embed="rId4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dgm:spPr>
    </dgm:pt>
    <dgm:pt modelId="{088D8BEB-AEDC-41E4-86CC-8B1E67E85409}" type="pres">
      <dgm:prSet presAssocID="{99859C10-B5C6-4F01-961E-1617E819739D}" presName="textRect" presStyleLbl="revTx" presStyleIdx="3" presStyleCnt="4" custScaleX="263794" custScaleY="24014" custLinFactNeighborX="14270" custLinFactNeighborY="-20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9A5EC9-B267-4CAD-A73C-0F5B1818400D}" type="presOf" srcId="{FD04991B-0DE8-4CDE-999B-B3D8F4A8A929}" destId="{E89B07DC-ED14-406E-A14C-F4E01580E75D}" srcOrd="0" destOrd="0" presId="urn:microsoft.com/office/officeart/2005/8/layout/pList1#1"/>
    <dgm:cxn modelId="{04535AB8-AFE6-4832-828C-D6070FAFA6EE}" type="presOf" srcId="{F91096FC-B6B0-4069-9255-48EA4FAF052E}" destId="{3EA65E5F-E995-405F-AB6A-98750EEE4E34}" srcOrd="0" destOrd="0" presId="urn:microsoft.com/office/officeart/2005/8/layout/pList1#1"/>
    <dgm:cxn modelId="{2B066940-6672-407A-BC37-6C5DBD9C3671}" srcId="{5B3785F7-28ED-4463-AA58-6D5761F39501}" destId="{9C16FB16-5041-4C40-9F61-0B4F90D27C71}" srcOrd="2" destOrd="0" parTransId="{90E4230F-DB3C-4904-A1E8-C4C69900FE81}" sibTransId="{F91096FC-B6B0-4069-9255-48EA4FAF052E}"/>
    <dgm:cxn modelId="{14E6F1C0-3B08-4503-AF03-00B8F42CEF75}" srcId="{5B3785F7-28ED-4463-AA58-6D5761F39501}" destId="{59513950-B1C0-49BF-B09D-BF626B858DA0}" srcOrd="0" destOrd="0" parTransId="{9E3D985C-EF96-4E86-B41D-47347633D443}" sibTransId="{8AEC0DFC-2A2E-4AD2-8000-3F38ED1DBF43}"/>
    <dgm:cxn modelId="{2C82068E-83D2-420B-BED9-E18C97DBB3C0}" type="presOf" srcId="{5B3785F7-28ED-4463-AA58-6D5761F39501}" destId="{92AD4390-156A-4E67-95D5-87BBFFF51FB2}" srcOrd="0" destOrd="0" presId="urn:microsoft.com/office/officeart/2005/8/layout/pList1#1"/>
    <dgm:cxn modelId="{D64A4293-262E-4587-B375-A748CEE7017E}" type="presOf" srcId="{9C16FB16-5041-4C40-9F61-0B4F90D27C71}" destId="{1B94A132-6026-4AEA-B06D-D1139FD29E31}" srcOrd="0" destOrd="0" presId="urn:microsoft.com/office/officeart/2005/8/layout/pList1#1"/>
    <dgm:cxn modelId="{F608F07C-D6F7-4A84-8855-6A276328FC13}" type="presOf" srcId="{99859C10-B5C6-4F01-961E-1617E819739D}" destId="{088D8BEB-AEDC-41E4-86CC-8B1E67E85409}" srcOrd="0" destOrd="0" presId="urn:microsoft.com/office/officeart/2005/8/layout/pList1#1"/>
    <dgm:cxn modelId="{D1D948F6-988C-460D-AF02-54AF76E4B821}" srcId="{5B3785F7-28ED-4463-AA58-6D5761F39501}" destId="{FD04991B-0DE8-4CDE-999B-B3D8F4A8A929}" srcOrd="1" destOrd="0" parTransId="{EF79B651-30F8-4DB6-B2BE-3D00189B2857}" sibTransId="{1076C90E-A809-491E-8243-8AA6F928C262}"/>
    <dgm:cxn modelId="{7025D558-E021-4F4B-B542-2FACAB454C79}" srcId="{5B3785F7-28ED-4463-AA58-6D5761F39501}" destId="{99859C10-B5C6-4F01-961E-1617E819739D}" srcOrd="3" destOrd="0" parTransId="{E38E1735-3FC2-4F77-844E-E53FF5CBA0D7}" sibTransId="{2566FF3F-09B9-4845-869C-3A40D5644627}"/>
    <dgm:cxn modelId="{9AEB8CC0-21BE-44F4-A2EE-9229DCEF1D2F}" type="presOf" srcId="{59513950-B1C0-49BF-B09D-BF626B858DA0}" destId="{D3560828-4137-4D47-8422-A25B87223EBE}" srcOrd="0" destOrd="0" presId="urn:microsoft.com/office/officeart/2005/8/layout/pList1#1"/>
    <dgm:cxn modelId="{CFB13586-4145-4204-B628-F716E11D2A92}" type="presOf" srcId="{8AEC0DFC-2A2E-4AD2-8000-3F38ED1DBF43}" destId="{73E484DC-78E1-4A0A-B800-A700088C7388}" srcOrd="0" destOrd="0" presId="urn:microsoft.com/office/officeart/2005/8/layout/pList1#1"/>
    <dgm:cxn modelId="{A5B09A50-FC4B-4021-9F19-1B7F02A70D12}" type="presOf" srcId="{1076C90E-A809-491E-8243-8AA6F928C262}" destId="{318105B6-2EFB-446B-B00B-2AF3F2948D7D}" srcOrd="0" destOrd="0" presId="urn:microsoft.com/office/officeart/2005/8/layout/pList1#1"/>
    <dgm:cxn modelId="{E924E5F0-DB97-4B88-9B9C-F3D4B6ADB2F7}" type="presParOf" srcId="{92AD4390-156A-4E67-95D5-87BBFFF51FB2}" destId="{8035591D-65DD-4950-80A7-D87A8B17EE18}" srcOrd="0" destOrd="0" presId="urn:microsoft.com/office/officeart/2005/8/layout/pList1#1"/>
    <dgm:cxn modelId="{1D6ABA51-0405-4154-A1F6-74D845BFD07C}" type="presParOf" srcId="{8035591D-65DD-4950-80A7-D87A8B17EE18}" destId="{65CC2C15-7110-4C2E-AF79-BCE0D54E132A}" srcOrd="0" destOrd="0" presId="urn:microsoft.com/office/officeart/2005/8/layout/pList1#1"/>
    <dgm:cxn modelId="{F88248F5-5D6C-4CAC-9FB6-DC3896813E9A}" type="presParOf" srcId="{8035591D-65DD-4950-80A7-D87A8B17EE18}" destId="{D3560828-4137-4D47-8422-A25B87223EBE}" srcOrd="1" destOrd="0" presId="urn:microsoft.com/office/officeart/2005/8/layout/pList1#1"/>
    <dgm:cxn modelId="{93B2AD14-82FE-474E-A632-608007997188}" type="presParOf" srcId="{92AD4390-156A-4E67-95D5-87BBFFF51FB2}" destId="{73E484DC-78E1-4A0A-B800-A700088C7388}" srcOrd="1" destOrd="0" presId="urn:microsoft.com/office/officeart/2005/8/layout/pList1#1"/>
    <dgm:cxn modelId="{5462FA17-61AB-4DCC-9F0B-2B9D922B0D51}" type="presParOf" srcId="{92AD4390-156A-4E67-95D5-87BBFFF51FB2}" destId="{9ED793DC-3170-4605-8700-0FB060D13EC3}" srcOrd="2" destOrd="0" presId="urn:microsoft.com/office/officeart/2005/8/layout/pList1#1"/>
    <dgm:cxn modelId="{A059FBFE-2F06-45E4-AC4B-937624C377F8}" type="presParOf" srcId="{9ED793DC-3170-4605-8700-0FB060D13EC3}" destId="{7979C887-C024-4962-8405-96717C468460}" srcOrd="0" destOrd="0" presId="urn:microsoft.com/office/officeart/2005/8/layout/pList1#1"/>
    <dgm:cxn modelId="{6D26DCAB-FEFA-4065-BC7D-BAA57F0AFE42}" type="presParOf" srcId="{9ED793DC-3170-4605-8700-0FB060D13EC3}" destId="{E89B07DC-ED14-406E-A14C-F4E01580E75D}" srcOrd="1" destOrd="0" presId="urn:microsoft.com/office/officeart/2005/8/layout/pList1#1"/>
    <dgm:cxn modelId="{D4CD6442-4256-4BB8-9B4A-F0A4FCCE9CB1}" type="presParOf" srcId="{92AD4390-156A-4E67-95D5-87BBFFF51FB2}" destId="{318105B6-2EFB-446B-B00B-2AF3F2948D7D}" srcOrd="3" destOrd="0" presId="urn:microsoft.com/office/officeart/2005/8/layout/pList1#1"/>
    <dgm:cxn modelId="{C14E2F1F-155D-40B4-A97B-F4108B68A030}" type="presParOf" srcId="{92AD4390-156A-4E67-95D5-87BBFFF51FB2}" destId="{08446B40-7B98-4E27-B767-5C8FCD6D5469}" srcOrd="4" destOrd="0" presId="urn:microsoft.com/office/officeart/2005/8/layout/pList1#1"/>
    <dgm:cxn modelId="{4C6306C0-5302-417B-BA6D-2B472B5FFA28}" type="presParOf" srcId="{08446B40-7B98-4E27-B767-5C8FCD6D5469}" destId="{94233A78-675D-47DA-9444-5020B967C313}" srcOrd="0" destOrd="0" presId="urn:microsoft.com/office/officeart/2005/8/layout/pList1#1"/>
    <dgm:cxn modelId="{B3F8F173-C60D-44C6-898D-30B40E347C3F}" type="presParOf" srcId="{08446B40-7B98-4E27-B767-5C8FCD6D5469}" destId="{1B94A132-6026-4AEA-B06D-D1139FD29E31}" srcOrd="1" destOrd="0" presId="urn:microsoft.com/office/officeart/2005/8/layout/pList1#1"/>
    <dgm:cxn modelId="{036B3AF1-A156-44CF-B467-915C1CA86B09}" type="presParOf" srcId="{92AD4390-156A-4E67-95D5-87BBFFF51FB2}" destId="{3EA65E5F-E995-405F-AB6A-98750EEE4E34}" srcOrd="5" destOrd="0" presId="urn:microsoft.com/office/officeart/2005/8/layout/pList1#1"/>
    <dgm:cxn modelId="{F1CF946C-1566-4B15-9F70-FC67F24A21AA}" type="presParOf" srcId="{92AD4390-156A-4E67-95D5-87BBFFF51FB2}" destId="{CFA78CF4-1FC7-47DF-A052-563024B62A6D}" srcOrd="6" destOrd="0" presId="urn:microsoft.com/office/officeart/2005/8/layout/pList1#1"/>
    <dgm:cxn modelId="{8B935F20-E8F0-46B7-AD45-5FA28FCE01FA}" type="presParOf" srcId="{CFA78CF4-1FC7-47DF-A052-563024B62A6D}" destId="{CCB4AC1E-CC34-426E-9C4E-7923A392F45C}" srcOrd="0" destOrd="0" presId="urn:microsoft.com/office/officeart/2005/8/layout/pList1#1"/>
    <dgm:cxn modelId="{EB414652-C521-4110-996C-70379E5F0225}" type="presParOf" srcId="{CFA78CF4-1FC7-47DF-A052-563024B62A6D}" destId="{088D8BEB-AEDC-41E4-86CC-8B1E67E85409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12081C-FA64-43AC-8522-8EC3BA2AF4BB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A109F3-78BA-4154-8C9D-7019F8404EA3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74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1" dirty="0" smtClean="0">
              <a:solidFill>
                <a:srgbClr val="FFFF00"/>
              </a:solidFill>
              <a:latin typeface="Arial Narrow" pitchFamily="34" charset="0"/>
            </a:rPr>
            <a:t>Снятие перегрузок </a:t>
          </a:r>
          <a:r>
            <a:rPr lang="en-US" sz="1800" b="1" dirty="0" smtClean="0">
              <a:solidFill>
                <a:srgbClr val="FFFF00"/>
              </a:solidFill>
              <a:latin typeface="Arial Narrow" pitchFamily="34" charset="0"/>
            </a:rPr>
            <a:t> </a:t>
          </a:r>
          <a:r>
            <a:rPr lang="ru-RU" sz="1800" b="1" dirty="0" smtClean="0">
              <a:solidFill>
                <a:srgbClr val="FFFF00"/>
              </a:solidFill>
              <a:latin typeface="Arial Narrow" pitchFamily="34" charset="0"/>
            </a:rPr>
            <a:t>ЛЭП и АТ в режимах наибольших нагрузок электропередачи, повышение статической и  динамической устойчивости, аварийный резерв</a:t>
          </a:r>
          <a:r>
            <a:rPr lang="en-US" sz="1800" b="1" dirty="0" smtClean="0">
              <a:solidFill>
                <a:srgbClr val="FFFF00"/>
              </a:solidFill>
              <a:latin typeface="Arial Narrow" pitchFamily="34" charset="0"/>
            </a:rPr>
            <a:t> </a:t>
          </a:r>
          <a:r>
            <a:rPr lang="ru-RU" sz="1800" b="1" dirty="0" smtClean="0">
              <a:solidFill>
                <a:srgbClr val="FFFF00"/>
              </a:solidFill>
              <a:latin typeface="Arial Narrow" pitchFamily="34" charset="0"/>
            </a:rPr>
            <a:t>(ЕЭС/ЕНЭС).</a:t>
          </a:r>
          <a:endParaRPr lang="ru-RU" sz="1800" dirty="0">
            <a:solidFill>
              <a:srgbClr val="FFFF00"/>
            </a:solidFill>
            <a:latin typeface="Arial Narrow" pitchFamily="34" charset="0"/>
          </a:endParaRPr>
        </a:p>
      </dgm:t>
    </dgm:pt>
    <dgm:pt modelId="{62BB1037-A2B9-421F-A8D5-F73EDF31D2FD}" type="parTrans" cxnId="{07957D81-8742-4772-8C14-CD1A8302CEA4}">
      <dgm:prSet/>
      <dgm:spPr/>
      <dgm:t>
        <a:bodyPr/>
        <a:lstStyle/>
        <a:p>
          <a:endParaRPr lang="ru-RU">
            <a:solidFill>
              <a:srgbClr val="FFFF00"/>
            </a:solidFill>
            <a:latin typeface="Arial Narrow" pitchFamily="34" charset="0"/>
          </a:endParaRPr>
        </a:p>
      </dgm:t>
    </dgm:pt>
    <dgm:pt modelId="{F8B94D39-1CF0-419A-BF50-9F0C1D3BAA16}" type="sibTrans" cxnId="{07957D81-8742-4772-8C14-CD1A8302CEA4}">
      <dgm:prSet/>
      <dgm:spPr/>
      <dgm:t>
        <a:bodyPr/>
        <a:lstStyle/>
        <a:p>
          <a:endParaRPr lang="ru-RU">
            <a:solidFill>
              <a:srgbClr val="FFFF00"/>
            </a:solidFill>
            <a:latin typeface="Arial Narrow" pitchFamily="34" charset="0"/>
          </a:endParaRPr>
        </a:p>
      </dgm:t>
    </dgm:pt>
    <dgm:pt modelId="{1AEF52DB-8F3A-4659-A4D0-3A67DBA08D1B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74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1" dirty="0" smtClean="0">
              <a:solidFill>
                <a:srgbClr val="FFFF00"/>
              </a:solidFill>
              <a:latin typeface="Arial Narrow" pitchFamily="34" charset="0"/>
            </a:rPr>
            <a:t>Совместно или вместо мобильных газотурбинных электростанции  (ГТЭС).</a:t>
          </a:r>
          <a:endParaRPr lang="ru-RU" sz="1800" dirty="0">
            <a:solidFill>
              <a:srgbClr val="FFFF00"/>
            </a:solidFill>
            <a:latin typeface="Arial Narrow" pitchFamily="34" charset="0"/>
          </a:endParaRPr>
        </a:p>
      </dgm:t>
    </dgm:pt>
    <dgm:pt modelId="{C76D4902-1F53-4C0A-B995-8315C6924428}" type="parTrans" cxnId="{3441C0FD-D359-4DFC-9A8D-19D2F4E7F777}">
      <dgm:prSet/>
      <dgm:spPr/>
      <dgm:t>
        <a:bodyPr/>
        <a:lstStyle/>
        <a:p>
          <a:endParaRPr lang="ru-RU">
            <a:solidFill>
              <a:srgbClr val="FFFF00"/>
            </a:solidFill>
            <a:latin typeface="Arial Narrow" pitchFamily="34" charset="0"/>
          </a:endParaRPr>
        </a:p>
      </dgm:t>
    </dgm:pt>
    <dgm:pt modelId="{7B0415D6-CBEB-4592-854A-A749B15D1100}" type="sibTrans" cxnId="{3441C0FD-D359-4DFC-9A8D-19D2F4E7F777}">
      <dgm:prSet/>
      <dgm:spPr/>
      <dgm:t>
        <a:bodyPr/>
        <a:lstStyle/>
        <a:p>
          <a:endParaRPr lang="ru-RU">
            <a:solidFill>
              <a:srgbClr val="FFFF00"/>
            </a:solidFill>
            <a:latin typeface="Arial Narrow" pitchFamily="34" charset="0"/>
          </a:endParaRPr>
        </a:p>
      </dgm:t>
    </dgm:pt>
    <dgm:pt modelId="{2969C556-4238-4BAA-8BA7-FC213C419974}">
      <dgm:prSet phldrT="[Текст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74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1" dirty="0" smtClean="0">
              <a:solidFill>
                <a:srgbClr val="FFFF00"/>
              </a:solidFill>
              <a:latin typeface="Arial Narrow" pitchFamily="34" charset="0"/>
            </a:rPr>
            <a:t>Совместно или вместо дизель-генераторных установок  (ДГУ).</a:t>
          </a:r>
          <a:endParaRPr lang="ru-RU" sz="1800" dirty="0">
            <a:solidFill>
              <a:srgbClr val="FFFF00"/>
            </a:solidFill>
            <a:latin typeface="Arial Narrow" pitchFamily="34" charset="0"/>
          </a:endParaRPr>
        </a:p>
      </dgm:t>
    </dgm:pt>
    <dgm:pt modelId="{74806671-5C7B-4A65-9A29-55A90C6A4F9A}" type="parTrans" cxnId="{4E33787B-AB8C-4694-B5F9-E7F6AE839870}">
      <dgm:prSet/>
      <dgm:spPr/>
      <dgm:t>
        <a:bodyPr/>
        <a:lstStyle/>
        <a:p>
          <a:endParaRPr lang="ru-RU">
            <a:solidFill>
              <a:srgbClr val="FFFF00"/>
            </a:solidFill>
            <a:latin typeface="Arial Narrow" pitchFamily="34" charset="0"/>
          </a:endParaRPr>
        </a:p>
      </dgm:t>
    </dgm:pt>
    <dgm:pt modelId="{0C7007A3-A7D7-4688-AF5A-E2C863472707}" type="sibTrans" cxnId="{4E33787B-AB8C-4694-B5F9-E7F6AE839870}">
      <dgm:prSet/>
      <dgm:spPr/>
      <dgm:t>
        <a:bodyPr/>
        <a:lstStyle/>
        <a:p>
          <a:endParaRPr lang="ru-RU">
            <a:solidFill>
              <a:srgbClr val="FFFF00"/>
            </a:solidFill>
            <a:latin typeface="Arial Narrow" pitchFamily="34" charset="0"/>
          </a:endParaRPr>
        </a:p>
      </dgm:t>
    </dgm:pt>
    <dgm:pt modelId="{C666D8AE-8EAC-4CEA-9187-D7D31DB68666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74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1" dirty="0" smtClean="0">
              <a:solidFill>
                <a:srgbClr val="FFFF00"/>
              </a:solidFill>
              <a:latin typeface="Arial Narrow" pitchFamily="34" charset="0"/>
            </a:rPr>
            <a:t>На объектах нефтегазовой промышленности.</a:t>
          </a:r>
          <a:endParaRPr lang="ru-RU" sz="1800" dirty="0">
            <a:solidFill>
              <a:srgbClr val="FFFF00"/>
            </a:solidFill>
          </a:endParaRPr>
        </a:p>
      </dgm:t>
    </dgm:pt>
    <dgm:pt modelId="{3FD41BF4-1A70-4B66-B487-6E4A0BD2E4F9}" type="parTrans" cxnId="{A99B0CD4-7C04-4DC4-B8AA-D41F6D55570D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C64FB3C1-B42E-4E38-8351-343E1F0D196B}" type="sibTrans" cxnId="{A99B0CD4-7C04-4DC4-B8AA-D41F6D55570D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BB2853D4-145B-41D8-842A-19BC9ECACDFF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74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1" dirty="0" smtClean="0">
              <a:solidFill>
                <a:srgbClr val="FFFF00"/>
              </a:solidFill>
              <a:latin typeface="Arial Narrow" pitchFamily="34" charset="0"/>
            </a:rPr>
            <a:t>В регионах России, в которых отсутствует централизованное электроснабжение.</a:t>
          </a:r>
          <a:endParaRPr lang="ru-RU" sz="1800" dirty="0">
            <a:solidFill>
              <a:srgbClr val="FFFF00"/>
            </a:solidFill>
          </a:endParaRPr>
        </a:p>
      </dgm:t>
    </dgm:pt>
    <dgm:pt modelId="{EFF19399-3731-4A00-AC6C-EAD636630A70}" type="parTrans" cxnId="{DEDD21AD-507E-43B5-977D-671FD3057470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30690A01-51EC-48CA-95A3-8287045F9436}" type="sibTrans" cxnId="{DEDD21AD-507E-43B5-977D-671FD3057470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646B7BBC-18E0-424C-9D41-ABFF699FEB32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74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800" b="1" dirty="0" smtClean="0">
              <a:solidFill>
                <a:srgbClr val="FFFF00"/>
              </a:solidFill>
              <a:latin typeface="Arial Narrow" pitchFamily="34" charset="0"/>
            </a:rPr>
            <a:t>На объектах с возобновляемыми источниками энергии.</a:t>
          </a:r>
          <a:endParaRPr lang="ru-RU" sz="1800" dirty="0">
            <a:solidFill>
              <a:srgbClr val="FFFF00"/>
            </a:solidFill>
          </a:endParaRPr>
        </a:p>
      </dgm:t>
    </dgm:pt>
    <dgm:pt modelId="{217AF99E-0D86-476F-86A2-FEDEDBA0CF8B}" type="parTrans" cxnId="{20040DA2-A0A5-45D5-BDD2-6737494C7148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D77504E3-DAF9-4046-B0FF-0AC337F06AC1}" type="sibTrans" cxnId="{20040DA2-A0A5-45D5-BDD2-6737494C7148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0A85BFCF-B3D4-46AC-8061-CC9B2BE0A913}" type="pres">
      <dgm:prSet presAssocID="{8B12081C-FA64-43AC-8522-8EC3BA2AF4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8A20AD-BDC5-4A12-BD04-6DBF583F2165}" type="pres">
      <dgm:prSet presAssocID="{F1A109F3-78BA-4154-8C9D-7019F8404EA3}" presName="parentLin" presStyleCnt="0"/>
      <dgm:spPr/>
    </dgm:pt>
    <dgm:pt modelId="{24AB7555-D915-4DBC-968F-5F895DFB762D}" type="pres">
      <dgm:prSet presAssocID="{F1A109F3-78BA-4154-8C9D-7019F8404EA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FA615A1-5EE6-4A22-B2A0-7F717473CAE7}" type="pres">
      <dgm:prSet presAssocID="{F1A109F3-78BA-4154-8C9D-7019F8404EA3}" presName="parentText" presStyleLbl="node1" presStyleIdx="0" presStyleCnt="6" custScaleX="142857" custScaleY="181146" custLinFactNeighborX="-100000" custLinFactNeighborY="-76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2396F-4BB5-400B-B42E-C190F2FBE7F6}" type="pres">
      <dgm:prSet presAssocID="{F1A109F3-78BA-4154-8C9D-7019F8404EA3}" presName="negativeSpace" presStyleCnt="0"/>
      <dgm:spPr/>
    </dgm:pt>
    <dgm:pt modelId="{A447615E-A135-41C4-B21D-76BDD9DC2DDF}" type="pres">
      <dgm:prSet presAssocID="{F1A109F3-78BA-4154-8C9D-7019F8404EA3}" presName="childText" presStyleLbl="conFgAcc1" presStyleIdx="0" presStyleCnt="6" custScaleY="140628" custLinFactY="-2236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6069F-DDDB-4A18-9621-15431FC45BA9}" type="pres">
      <dgm:prSet presAssocID="{F8B94D39-1CF0-419A-BF50-9F0C1D3BAA16}" presName="spaceBetweenRectangles" presStyleCnt="0"/>
      <dgm:spPr/>
    </dgm:pt>
    <dgm:pt modelId="{C8C5EE4B-F4FA-4A1C-B08B-F3CC6F7CD434}" type="pres">
      <dgm:prSet presAssocID="{1AEF52DB-8F3A-4659-A4D0-3A67DBA08D1B}" presName="parentLin" presStyleCnt="0"/>
      <dgm:spPr/>
    </dgm:pt>
    <dgm:pt modelId="{D16BCB0D-9064-4DB9-8266-76BE534DDE20}" type="pres">
      <dgm:prSet presAssocID="{1AEF52DB-8F3A-4659-A4D0-3A67DBA08D1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FB170FE7-6AA8-42C1-B81C-2C1610A296CB}" type="pres">
      <dgm:prSet presAssocID="{1AEF52DB-8F3A-4659-A4D0-3A67DBA08D1B}" presName="parentText" presStyleLbl="node1" presStyleIdx="1" presStyleCnt="6" custScaleX="142857" custLinFactNeighborX="-100000" custLinFactNeighborY="-254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1D393-CE4A-4693-8C40-31B0F337289C}" type="pres">
      <dgm:prSet presAssocID="{1AEF52DB-8F3A-4659-A4D0-3A67DBA08D1B}" presName="negativeSpace" presStyleCnt="0"/>
      <dgm:spPr/>
    </dgm:pt>
    <dgm:pt modelId="{C0C9EEF6-95BD-48B6-8078-E629F9DF6B00}" type="pres">
      <dgm:prSet presAssocID="{1AEF52DB-8F3A-4659-A4D0-3A67DBA08D1B}" presName="childText" presStyleLbl="conFgAcc1" presStyleIdx="1" presStyleCnt="6" custLinFactY="-6853" custLinFactNeighborY="-100000">
        <dgm:presLayoutVars>
          <dgm:bulletEnabled val="1"/>
        </dgm:presLayoutVars>
      </dgm:prSet>
      <dgm:spPr/>
    </dgm:pt>
    <dgm:pt modelId="{C311C14B-07C0-4E25-B84C-E9A5E646A51F}" type="pres">
      <dgm:prSet presAssocID="{7B0415D6-CBEB-4592-854A-A749B15D1100}" presName="spaceBetweenRectangles" presStyleCnt="0"/>
      <dgm:spPr/>
    </dgm:pt>
    <dgm:pt modelId="{D42211D1-C8C9-4F03-82AD-D16EE4ED1A73}" type="pres">
      <dgm:prSet presAssocID="{2969C556-4238-4BAA-8BA7-FC213C419974}" presName="parentLin" presStyleCnt="0"/>
      <dgm:spPr/>
    </dgm:pt>
    <dgm:pt modelId="{C7F8C359-AAAE-43BC-8E47-3D4494C95671}" type="pres">
      <dgm:prSet presAssocID="{2969C556-4238-4BAA-8BA7-FC213C419974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36F7CA05-6855-4ADE-B7EB-D6DD310B90F9}" type="pres">
      <dgm:prSet presAssocID="{2969C556-4238-4BAA-8BA7-FC213C419974}" presName="parentText" presStyleLbl="node1" presStyleIdx="2" presStyleCnt="6" custScaleX="142857" custLinFactNeighborX="-100000" custLinFactNeighborY="-122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EE597-F3D4-4907-80BD-E1A45015FFF7}" type="pres">
      <dgm:prSet presAssocID="{2969C556-4238-4BAA-8BA7-FC213C419974}" presName="negativeSpace" presStyleCnt="0"/>
      <dgm:spPr/>
    </dgm:pt>
    <dgm:pt modelId="{C87F5A54-FADC-4FD3-AE9E-81CBBE3E7C33}" type="pres">
      <dgm:prSet presAssocID="{2969C556-4238-4BAA-8BA7-FC213C419974}" presName="childText" presStyleLbl="conFgAcc1" presStyleIdx="2" presStyleCnt="6" custScaleY="152659" custLinFactY="-16836" custLinFactNeighborY="-100000">
        <dgm:presLayoutVars>
          <dgm:bulletEnabled val="1"/>
        </dgm:presLayoutVars>
      </dgm:prSet>
      <dgm:spPr/>
    </dgm:pt>
    <dgm:pt modelId="{D0F25B74-33DD-43B1-B016-8CAE1AAB8621}" type="pres">
      <dgm:prSet presAssocID="{0C7007A3-A7D7-4688-AF5A-E2C863472707}" presName="spaceBetweenRectangles" presStyleCnt="0"/>
      <dgm:spPr/>
    </dgm:pt>
    <dgm:pt modelId="{98109878-A406-4CC1-816F-589D91891B0D}" type="pres">
      <dgm:prSet presAssocID="{C666D8AE-8EAC-4CEA-9187-D7D31DB68666}" presName="parentLin" presStyleCnt="0"/>
      <dgm:spPr/>
    </dgm:pt>
    <dgm:pt modelId="{516741A3-42EF-4AD3-B693-84C7C083BB3C}" type="pres">
      <dgm:prSet presAssocID="{C666D8AE-8EAC-4CEA-9187-D7D31DB68666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20F0CBC4-7627-4332-A437-166596C2978A}" type="pres">
      <dgm:prSet presAssocID="{C666D8AE-8EAC-4CEA-9187-D7D31DB68666}" presName="parentText" presStyleLbl="node1" presStyleIdx="3" presStyleCnt="6" custScaleX="139857" custLinFactNeighborX="-100000" custLinFactNeighborY="-149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4F470-D56F-4467-A452-CCE9BAE6FFB2}" type="pres">
      <dgm:prSet presAssocID="{C666D8AE-8EAC-4CEA-9187-D7D31DB68666}" presName="negativeSpace" presStyleCnt="0"/>
      <dgm:spPr/>
    </dgm:pt>
    <dgm:pt modelId="{511FB427-E31B-4772-B1A6-5349CD3C9B2D}" type="pres">
      <dgm:prSet presAssocID="{C666D8AE-8EAC-4CEA-9187-D7D31DB68666}" presName="childText" presStyleLbl="conFgAcc1" presStyleIdx="3" presStyleCnt="6" custLinFactNeighborY="-76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610E4-C799-4140-B0E6-5480C1B143A2}" type="pres">
      <dgm:prSet presAssocID="{C64FB3C1-B42E-4E38-8351-343E1F0D196B}" presName="spaceBetweenRectangles" presStyleCnt="0"/>
      <dgm:spPr/>
    </dgm:pt>
    <dgm:pt modelId="{23F01757-11A3-470D-89AC-3A74A93701ED}" type="pres">
      <dgm:prSet presAssocID="{BB2853D4-145B-41D8-842A-19BC9ECACDFF}" presName="parentLin" presStyleCnt="0"/>
      <dgm:spPr/>
    </dgm:pt>
    <dgm:pt modelId="{5846416E-5A77-4F47-B38F-552CD63BF983}" type="pres">
      <dgm:prSet presAssocID="{BB2853D4-145B-41D8-842A-19BC9ECACDFF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9F55F15B-8A77-4F8C-AE76-770773EC6856}" type="pres">
      <dgm:prSet presAssocID="{BB2853D4-145B-41D8-842A-19BC9ECACDFF}" presName="parentText" presStyleLbl="node1" presStyleIdx="4" presStyleCnt="6" custScaleX="142857" custLinFactNeighborX="-100000" custLinFactNeighborY="-29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03CA4-5327-4E51-A57B-83F63EEAEDC0}" type="pres">
      <dgm:prSet presAssocID="{BB2853D4-145B-41D8-842A-19BC9ECACDFF}" presName="negativeSpace" presStyleCnt="0"/>
      <dgm:spPr/>
    </dgm:pt>
    <dgm:pt modelId="{5D3079D1-C328-4C7C-A959-933EE7D6B705}" type="pres">
      <dgm:prSet presAssocID="{BB2853D4-145B-41D8-842A-19BC9ECACDFF}" presName="childText" presStyleLbl="conFgAcc1" presStyleIdx="4" presStyleCnt="6" custLinFactNeighborY="24378">
        <dgm:presLayoutVars>
          <dgm:bulletEnabled val="1"/>
        </dgm:presLayoutVars>
      </dgm:prSet>
      <dgm:spPr/>
    </dgm:pt>
    <dgm:pt modelId="{A1FB5596-419E-4579-A3CC-614E9DEB28AE}" type="pres">
      <dgm:prSet presAssocID="{30690A01-51EC-48CA-95A3-8287045F9436}" presName="spaceBetweenRectangles" presStyleCnt="0"/>
      <dgm:spPr/>
    </dgm:pt>
    <dgm:pt modelId="{A6951CED-788B-446C-AEF8-8EA4316F2987}" type="pres">
      <dgm:prSet presAssocID="{646B7BBC-18E0-424C-9D41-ABFF699FEB32}" presName="parentLin" presStyleCnt="0"/>
      <dgm:spPr/>
    </dgm:pt>
    <dgm:pt modelId="{708B925D-6F59-4B55-8DCE-91E3E6E8B6BD}" type="pres">
      <dgm:prSet presAssocID="{646B7BBC-18E0-424C-9D41-ABFF699FEB32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F7FBCEF5-C682-4927-878A-48B7C67E7780}" type="pres">
      <dgm:prSet presAssocID="{646B7BBC-18E0-424C-9D41-ABFF699FEB32}" presName="parentText" presStyleLbl="node1" presStyleIdx="5" presStyleCnt="6" custScaleX="142857" custLinFactNeighborX="-100000" custLinFactNeighborY="49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A7942-22C7-40A4-8640-99C67D01E2B9}" type="pres">
      <dgm:prSet presAssocID="{646B7BBC-18E0-424C-9D41-ABFF699FEB32}" presName="negativeSpace" presStyleCnt="0"/>
      <dgm:spPr/>
    </dgm:pt>
    <dgm:pt modelId="{637F2663-3701-47AB-9565-C591B3E8F4A0}" type="pres">
      <dgm:prSet presAssocID="{646B7BBC-18E0-424C-9D41-ABFF699FEB32}" presName="childText" presStyleLbl="conFgAcc1" presStyleIdx="5" presStyleCnt="6" custLinFactNeighborY="51519">
        <dgm:presLayoutVars>
          <dgm:bulletEnabled val="1"/>
        </dgm:presLayoutVars>
      </dgm:prSet>
      <dgm:spPr/>
    </dgm:pt>
  </dgm:ptLst>
  <dgm:cxnLst>
    <dgm:cxn modelId="{63304325-9BCB-4C58-A988-7B4133E034CA}" type="presOf" srcId="{BB2853D4-145B-41D8-842A-19BC9ECACDFF}" destId="{5846416E-5A77-4F47-B38F-552CD63BF983}" srcOrd="0" destOrd="0" presId="urn:microsoft.com/office/officeart/2005/8/layout/list1"/>
    <dgm:cxn modelId="{3441C0FD-D359-4DFC-9A8D-19D2F4E7F777}" srcId="{8B12081C-FA64-43AC-8522-8EC3BA2AF4BB}" destId="{1AEF52DB-8F3A-4659-A4D0-3A67DBA08D1B}" srcOrd="1" destOrd="0" parTransId="{C76D4902-1F53-4C0A-B995-8315C6924428}" sibTransId="{7B0415D6-CBEB-4592-854A-A749B15D1100}"/>
    <dgm:cxn modelId="{DEDD21AD-507E-43B5-977D-671FD3057470}" srcId="{8B12081C-FA64-43AC-8522-8EC3BA2AF4BB}" destId="{BB2853D4-145B-41D8-842A-19BC9ECACDFF}" srcOrd="4" destOrd="0" parTransId="{EFF19399-3731-4A00-AC6C-EAD636630A70}" sibTransId="{30690A01-51EC-48CA-95A3-8287045F9436}"/>
    <dgm:cxn modelId="{0CFF97DD-0074-4E25-A2D8-5E929AB709E1}" type="presOf" srcId="{1AEF52DB-8F3A-4659-A4D0-3A67DBA08D1B}" destId="{D16BCB0D-9064-4DB9-8266-76BE534DDE20}" srcOrd="0" destOrd="0" presId="urn:microsoft.com/office/officeart/2005/8/layout/list1"/>
    <dgm:cxn modelId="{C146B000-7EAA-4B3E-8468-FA02AC32FA38}" type="presOf" srcId="{8B12081C-FA64-43AC-8522-8EC3BA2AF4BB}" destId="{0A85BFCF-B3D4-46AC-8061-CC9B2BE0A913}" srcOrd="0" destOrd="0" presId="urn:microsoft.com/office/officeart/2005/8/layout/list1"/>
    <dgm:cxn modelId="{DEB8F2FD-35C7-4B3E-A92D-7E9DFDB23D2F}" type="presOf" srcId="{C666D8AE-8EAC-4CEA-9187-D7D31DB68666}" destId="{516741A3-42EF-4AD3-B693-84C7C083BB3C}" srcOrd="0" destOrd="0" presId="urn:microsoft.com/office/officeart/2005/8/layout/list1"/>
    <dgm:cxn modelId="{457C39E0-7225-4093-821B-92F15BF56A52}" type="presOf" srcId="{F1A109F3-78BA-4154-8C9D-7019F8404EA3}" destId="{24AB7555-D915-4DBC-968F-5F895DFB762D}" srcOrd="0" destOrd="0" presId="urn:microsoft.com/office/officeart/2005/8/layout/list1"/>
    <dgm:cxn modelId="{4E33787B-AB8C-4694-B5F9-E7F6AE839870}" srcId="{8B12081C-FA64-43AC-8522-8EC3BA2AF4BB}" destId="{2969C556-4238-4BAA-8BA7-FC213C419974}" srcOrd="2" destOrd="0" parTransId="{74806671-5C7B-4A65-9A29-55A90C6A4F9A}" sibTransId="{0C7007A3-A7D7-4688-AF5A-E2C863472707}"/>
    <dgm:cxn modelId="{793F1055-BEC0-4253-A60C-95C46F0BE82D}" type="presOf" srcId="{C666D8AE-8EAC-4CEA-9187-D7D31DB68666}" destId="{20F0CBC4-7627-4332-A437-166596C2978A}" srcOrd="1" destOrd="0" presId="urn:microsoft.com/office/officeart/2005/8/layout/list1"/>
    <dgm:cxn modelId="{4AFCAE89-120C-4CA1-AB98-058119C8E521}" type="presOf" srcId="{1AEF52DB-8F3A-4659-A4D0-3A67DBA08D1B}" destId="{FB170FE7-6AA8-42C1-B81C-2C1610A296CB}" srcOrd="1" destOrd="0" presId="urn:microsoft.com/office/officeart/2005/8/layout/list1"/>
    <dgm:cxn modelId="{20040DA2-A0A5-45D5-BDD2-6737494C7148}" srcId="{8B12081C-FA64-43AC-8522-8EC3BA2AF4BB}" destId="{646B7BBC-18E0-424C-9D41-ABFF699FEB32}" srcOrd="5" destOrd="0" parTransId="{217AF99E-0D86-476F-86A2-FEDEDBA0CF8B}" sibTransId="{D77504E3-DAF9-4046-B0FF-0AC337F06AC1}"/>
    <dgm:cxn modelId="{07957D81-8742-4772-8C14-CD1A8302CEA4}" srcId="{8B12081C-FA64-43AC-8522-8EC3BA2AF4BB}" destId="{F1A109F3-78BA-4154-8C9D-7019F8404EA3}" srcOrd="0" destOrd="0" parTransId="{62BB1037-A2B9-421F-A8D5-F73EDF31D2FD}" sibTransId="{F8B94D39-1CF0-419A-BF50-9F0C1D3BAA16}"/>
    <dgm:cxn modelId="{B5691763-52C6-4784-9E36-DE635709D8C5}" type="presOf" srcId="{F1A109F3-78BA-4154-8C9D-7019F8404EA3}" destId="{5FA615A1-5EE6-4A22-B2A0-7F717473CAE7}" srcOrd="1" destOrd="0" presId="urn:microsoft.com/office/officeart/2005/8/layout/list1"/>
    <dgm:cxn modelId="{6DD24500-7D18-4777-9E2E-4CD1AE40618A}" type="presOf" srcId="{646B7BBC-18E0-424C-9D41-ABFF699FEB32}" destId="{708B925D-6F59-4B55-8DCE-91E3E6E8B6BD}" srcOrd="0" destOrd="0" presId="urn:microsoft.com/office/officeart/2005/8/layout/list1"/>
    <dgm:cxn modelId="{0728DB77-B9DB-4526-AFCE-CFED55D9C0D0}" type="presOf" srcId="{2969C556-4238-4BAA-8BA7-FC213C419974}" destId="{36F7CA05-6855-4ADE-B7EB-D6DD310B90F9}" srcOrd="1" destOrd="0" presId="urn:microsoft.com/office/officeart/2005/8/layout/list1"/>
    <dgm:cxn modelId="{253DC9E5-9678-43F5-AA2F-BBC2370D55BC}" type="presOf" srcId="{646B7BBC-18E0-424C-9D41-ABFF699FEB32}" destId="{F7FBCEF5-C682-4927-878A-48B7C67E7780}" srcOrd="1" destOrd="0" presId="urn:microsoft.com/office/officeart/2005/8/layout/list1"/>
    <dgm:cxn modelId="{535A65DB-714C-415D-8CB6-6037848025FE}" type="presOf" srcId="{BB2853D4-145B-41D8-842A-19BC9ECACDFF}" destId="{9F55F15B-8A77-4F8C-AE76-770773EC6856}" srcOrd="1" destOrd="0" presId="urn:microsoft.com/office/officeart/2005/8/layout/list1"/>
    <dgm:cxn modelId="{A99B0CD4-7C04-4DC4-B8AA-D41F6D55570D}" srcId="{8B12081C-FA64-43AC-8522-8EC3BA2AF4BB}" destId="{C666D8AE-8EAC-4CEA-9187-D7D31DB68666}" srcOrd="3" destOrd="0" parTransId="{3FD41BF4-1A70-4B66-B487-6E4A0BD2E4F9}" sibTransId="{C64FB3C1-B42E-4E38-8351-343E1F0D196B}"/>
    <dgm:cxn modelId="{E347620E-34B6-4A70-81DF-6501CA800F20}" type="presOf" srcId="{2969C556-4238-4BAA-8BA7-FC213C419974}" destId="{C7F8C359-AAAE-43BC-8E47-3D4494C95671}" srcOrd="0" destOrd="0" presId="urn:microsoft.com/office/officeart/2005/8/layout/list1"/>
    <dgm:cxn modelId="{1C884AB1-81FC-4FF8-9490-9E862867F355}" type="presParOf" srcId="{0A85BFCF-B3D4-46AC-8061-CC9B2BE0A913}" destId="{F88A20AD-BDC5-4A12-BD04-6DBF583F2165}" srcOrd="0" destOrd="0" presId="urn:microsoft.com/office/officeart/2005/8/layout/list1"/>
    <dgm:cxn modelId="{D51C667E-6EBE-4356-9F96-E6AF04208B7A}" type="presParOf" srcId="{F88A20AD-BDC5-4A12-BD04-6DBF583F2165}" destId="{24AB7555-D915-4DBC-968F-5F895DFB762D}" srcOrd="0" destOrd="0" presId="urn:microsoft.com/office/officeart/2005/8/layout/list1"/>
    <dgm:cxn modelId="{26D60844-E715-4007-99CA-60EB08986758}" type="presParOf" srcId="{F88A20AD-BDC5-4A12-BD04-6DBF583F2165}" destId="{5FA615A1-5EE6-4A22-B2A0-7F717473CAE7}" srcOrd="1" destOrd="0" presId="urn:microsoft.com/office/officeart/2005/8/layout/list1"/>
    <dgm:cxn modelId="{A3ED426D-A360-4F58-BCCC-F188DF6A38FF}" type="presParOf" srcId="{0A85BFCF-B3D4-46AC-8061-CC9B2BE0A913}" destId="{1552396F-4BB5-400B-B42E-C190F2FBE7F6}" srcOrd="1" destOrd="0" presId="urn:microsoft.com/office/officeart/2005/8/layout/list1"/>
    <dgm:cxn modelId="{6E6BC25B-615C-4969-AFF0-4B91D44E9258}" type="presParOf" srcId="{0A85BFCF-B3D4-46AC-8061-CC9B2BE0A913}" destId="{A447615E-A135-41C4-B21D-76BDD9DC2DDF}" srcOrd="2" destOrd="0" presId="urn:microsoft.com/office/officeart/2005/8/layout/list1"/>
    <dgm:cxn modelId="{19020535-9293-4587-BB86-7BA79ADD6CE1}" type="presParOf" srcId="{0A85BFCF-B3D4-46AC-8061-CC9B2BE0A913}" destId="{9A36069F-DDDB-4A18-9621-15431FC45BA9}" srcOrd="3" destOrd="0" presId="urn:microsoft.com/office/officeart/2005/8/layout/list1"/>
    <dgm:cxn modelId="{65F5FA65-B804-4151-9D4A-6AC06F14F80D}" type="presParOf" srcId="{0A85BFCF-B3D4-46AC-8061-CC9B2BE0A913}" destId="{C8C5EE4B-F4FA-4A1C-B08B-F3CC6F7CD434}" srcOrd="4" destOrd="0" presId="urn:microsoft.com/office/officeart/2005/8/layout/list1"/>
    <dgm:cxn modelId="{E2EF675E-47C6-481D-83D0-08AB9C01765F}" type="presParOf" srcId="{C8C5EE4B-F4FA-4A1C-B08B-F3CC6F7CD434}" destId="{D16BCB0D-9064-4DB9-8266-76BE534DDE20}" srcOrd="0" destOrd="0" presId="urn:microsoft.com/office/officeart/2005/8/layout/list1"/>
    <dgm:cxn modelId="{DE7700CF-F6F6-4367-B577-847CD3A2F374}" type="presParOf" srcId="{C8C5EE4B-F4FA-4A1C-B08B-F3CC6F7CD434}" destId="{FB170FE7-6AA8-42C1-B81C-2C1610A296CB}" srcOrd="1" destOrd="0" presId="urn:microsoft.com/office/officeart/2005/8/layout/list1"/>
    <dgm:cxn modelId="{DDABA36D-FDFF-416D-90AD-FBC6B683BD81}" type="presParOf" srcId="{0A85BFCF-B3D4-46AC-8061-CC9B2BE0A913}" destId="{C4C1D393-CE4A-4693-8C40-31B0F337289C}" srcOrd="5" destOrd="0" presId="urn:microsoft.com/office/officeart/2005/8/layout/list1"/>
    <dgm:cxn modelId="{32AAFBC4-DE84-4CFD-A225-69404F8D8C81}" type="presParOf" srcId="{0A85BFCF-B3D4-46AC-8061-CC9B2BE0A913}" destId="{C0C9EEF6-95BD-48B6-8078-E629F9DF6B00}" srcOrd="6" destOrd="0" presId="urn:microsoft.com/office/officeart/2005/8/layout/list1"/>
    <dgm:cxn modelId="{D5BB716B-0301-4F06-8F9C-AA8353E05959}" type="presParOf" srcId="{0A85BFCF-B3D4-46AC-8061-CC9B2BE0A913}" destId="{C311C14B-07C0-4E25-B84C-E9A5E646A51F}" srcOrd="7" destOrd="0" presId="urn:microsoft.com/office/officeart/2005/8/layout/list1"/>
    <dgm:cxn modelId="{50860B6C-9FA6-4ADA-AD1C-F83F790DF329}" type="presParOf" srcId="{0A85BFCF-B3D4-46AC-8061-CC9B2BE0A913}" destId="{D42211D1-C8C9-4F03-82AD-D16EE4ED1A73}" srcOrd="8" destOrd="0" presId="urn:microsoft.com/office/officeart/2005/8/layout/list1"/>
    <dgm:cxn modelId="{2ECFAC4C-D4AF-47F5-B823-44DE2A5BD8D5}" type="presParOf" srcId="{D42211D1-C8C9-4F03-82AD-D16EE4ED1A73}" destId="{C7F8C359-AAAE-43BC-8E47-3D4494C95671}" srcOrd="0" destOrd="0" presId="urn:microsoft.com/office/officeart/2005/8/layout/list1"/>
    <dgm:cxn modelId="{3B77F300-759A-47E5-9BC8-D92C27B6EFC2}" type="presParOf" srcId="{D42211D1-C8C9-4F03-82AD-D16EE4ED1A73}" destId="{36F7CA05-6855-4ADE-B7EB-D6DD310B90F9}" srcOrd="1" destOrd="0" presId="urn:microsoft.com/office/officeart/2005/8/layout/list1"/>
    <dgm:cxn modelId="{9E819A04-8270-4DDA-8511-AD152838AD9B}" type="presParOf" srcId="{0A85BFCF-B3D4-46AC-8061-CC9B2BE0A913}" destId="{D0EEE597-F3D4-4907-80BD-E1A45015FFF7}" srcOrd="9" destOrd="0" presId="urn:microsoft.com/office/officeart/2005/8/layout/list1"/>
    <dgm:cxn modelId="{58924216-DA4A-467D-A2C7-F5C33925E853}" type="presParOf" srcId="{0A85BFCF-B3D4-46AC-8061-CC9B2BE0A913}" destId="{C87F5A54-FADC-4FD3-AE9E-81CBBE3E7C33}" srcOrd="10" destOrd="0" presId="urn:microsoft.com/office/officeart/2005/8/layout/list1"/>
    <dgm:cxn modelId="{48BC3B56-7D34-446F-B9A5-E628E0D52931}" type="presParOf" srcId="{0A85BFCF-B3D4-46AC-8061-CC9B2BE0A913}" destId="{D0F25B74-33DD-43B1-B016-8CAE1AAB8621}" srcOrd="11" destOrd="0" presId="urn:microsoft.com/office/officeart/2005/8/layout/list1"/>
    <dgm:cxn modelId="{CC7856F9-4967-45F1-AB5E-916C64DF0BEC}" type="presParOf" srcId="{0A85BFCF-B3D4-46AC-8061-CC9B2BE0A913}" destId="{98109878-A406-4CC1-816F-589D91891B0D}" srcOrd="12" destOrd="0" presId="urn:microsoft.com/office/officeart/2005/8/layout/list1"/>
    <dgm:cxn modelId="{B016B781-2377-4BA7-A3E6-05B31B3129B1}" type="presParOf" srcId="{98109878-A406-4CC1-816F-589D91891B0D}" destId="{516741A3-42EF-4AD3-B693-84C7C083BB3C}" srcOrd="0" destOrd="0" presId="urn:microsoft.com/office/officeart/2005/8/layout/list1"/>
    <dgm:cxn modelId="{4E2D78AC-B996-4AA2-B763-3810A51F88A8}" type="presParOf" srcId="{98109878-A406-4CC1-816F-589D91891B0D}" destId="{20F0CBC4-7627-4332-A437-166596C2978A}" srcOrd="1" destOrd="0" presId="urn:microsoft.com/office/officeart/2005/8/layout/list1"/>
    <dgm:cxn modelId="{42D409F2-A9DA-41C0-8B4D-4688BED0EA88}" type="presParOf" srcId="{0A85BFCF-B3D4-46AC-8061-CC9B2BE0A913}" destId="{CF44F470-D56F-4467-A452-CCE9BAE6FFB2}" srcOrd="13" destOrd="0" presId="urn:microsoft.com/office/officeart/2005/8/layout/list1"/>
    <dgm:cxn modelId="{2D412142-EBC3-4365-A958-17AA06136610}" type="presParOf" srcId="{0A85BFCF-B3D4-46AC-8061-CC9B2BE0A913}" destId="{511FB427-E31B-4772-B1A6-5349CD3C9B2D}" srcOrd="14" destOrd="0" presId="urn:microsoft.com/office/officeart/2005/8/layout/list1"/>
    <dgm:cxn modelId="{3B186FCA-E5AC-4EC1-AC63-A4629F94D552}" type="presParOf" srcId="{0A85BFCF-B3D4-46AC-8061-CC9B2BE0A913}" destId="{284610E4-C799-4140-B0E6-5480C1B143A2}" srcOrd="15" destOrd="0" presId="urn:microsoft.com/office/officeart/2005/8/layout/list1"/>
    <dgm:cxn modelId="{CB9CD489-E24D-4FBA-BFA9-FF5A77A72D69}" type="presParOf" srcId="{0A85BFCF-B3D4-46AC-8061-CC9B2BE0A913}" destId="{23F01757-11A3-470D-89AC-3A74A93701ED}" srcOrd="16" destOrd="0" presId="urn:microsoft.com/office/officeart/2005/8/layout/list1"/>
    <dgm:cxn modelId="{8738CCEC-1411-450C-8C62-97347D2D2A0E}" type="presParOf" srcId="{23F01757-11A3-470D-89AC-3A74A93701ED}" destId="{5846416E-5A77-4F47-B38F-552CD63BF983}" srcOrd="0" destOrd="0" presId="urn:microsoft.com/office/officeart/2005/8/layout/list1"/>
    <dgm:cxn modelId="{4EAEE3AD-63B5-4EE4-9AC0-EB565C2803C1}" type="presParOf" srcId="{23F01757-11A3-470D-89AC-3A74A93701ED}" destId="{9F55F15B-8A77-4F8C-AE76-770773EC6856}" srcOrd="1" destOrd="0" presId="urn:microsoft.com/office/officeart/2005/8/layout/list1"/>
    <dgm:cxn modelId="{15215247-C239-4A8B-8983-ABA60E802E35}" type="presParOf" srcId="{0A85BFCF-B3D4-46AC-8061-CC9B2BE0A913}" destId="{90203CA4-5327-4E51-A57B-83F63EEAEDC0}" srcOrd="17" destOrd="0" presId="urn:microsoft.com/office/officeart/2005/8/layout/list1"/>
    <dgm:cxn modelId="{A6EFD5F7-E4A3-4892-84DB-B79539A4BD82}" type="presParOf" srcId="{0A85BFCF-B3D4-46AC-8061-CC9B2BE0A913}" destId="{5D3079D1-C328-4C7C-A959-933EE7D6B705}" srcOrd="18" destOrd="0" presId="urn:microsoft.com/office/officeart/2005/8/layout/list1"/>
    <dgm:cxn modelId="{CD068128-E0D1-40BA-AAA2-DA3237927E19}" type="presParOf" srcId="{0A85BFCF-B3D4-46AC-8061-CC9B2BE0A913}" destId="{A1FB5596-419E-4579-A3CC-614E9DEB28AE}" srcOrd="19" destOrd="0" presId="urn:microsoft.com/office/officeart/2005/8/layout/list1"/>
    <dgm:cxn modelId="{73CBFA03-0212-4CD4-A7B8-7E3E0DE7732E}" type="presParOf" srcId="{0A85BFCF-B3D4-46AC-8061-CC9B2BE0A913}" destId="{A6951CED-788B-446C-AEF8-8EA4316F2987}" srcOrd="20" destOrd="0" presId="urn:microsoft.com/office/officeart/2005/8/layout/list1"/>
    <dgm:cxn modelId="{DACAD015-1161-454C-9122-E97785F508D2}" type="presParOf" srcId="{A6951CED-788B-446C-AEF8-8EA4316F2987}" destId="{708B925D-6F59-4B55-8DCE-91E3E6E8B6BD}" srcOrd="0" destOrd="0" presId="urn:microsoft.com/office/officeart/2005/8/layout/list1"/>
    <dgm:cxn modelId="{8BF7E4A0-15C6-42F5-865D-922FC654A497}" type="presParOf" srcId="{A6951CED-788B-446C-AEF8-8EA4316F2987}" destId="{F7FBCEF5-C682-4927-878A-48B7C67E7780}" srcOrd="1" destOrd="0" presId="urn:microsoft.com/office/officeart/2005/8/layout/list1"/>
    <dgm:cxn modelId="{B5E39BF3-8B8C-41EC-BE7E-2E5C4DEB8A5A}" type="presParOf" srcId="{0A85BFCF-B3D4-46AC-8061-CC9B2BE0A913}" destId="{D1BA7942-22C7-40A4-8640-99C67D01E2B9}" srcOrd="21" destOrd="0" presId="urn:microsoft.com/office/officeart/2005/8/layout/list1"/>
    <dgm:cxn modelId="{00EF8FAA-6715-4F77-BF03-F99F45C86C97}" type="presParOf" srcId="{0A85BFCF-B3D4-46AC-8061-CC9B2BE0A913}" destId="{637F2663-3701-47AB-9565-C591B3E8F4A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B6CB33-BEA3-42C2-97D9-E5DEF83941BA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2027D4-1C4A-48A2-BA59-CF2C244882AF}">
      <dgm:prSet phldrT="[Текст]" custT="1"/>
      <dgm:spPr/>
      <dgm:t>
        <a:bodyPr/>
        <a:lstStyle/>
        <a:p>
          <a:pPr marL="0" indent="357188" algn="just"/>
          <a:r>
            <a:rPr lang="ru-RU" sz="1800" b="1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rPr>
            <a:t>Применение в электрических сетях аккумуляторных батарей большой энергоемкости является перспективной технологией, которая может найти широкое применение в электроэнергетических системах и электрических сетях России, обеспечивая повышение </a:t>
          </a:r>
          <a:r>
            <a:rPr lang="ru-RU" sz="1800" b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990000"/>
              </a:solidFill>
              <a:latin typeface="Arial Narrow" pitchFamily="34" charset="0"/>
              <a:cs typeface="Arial" charset="0"/>
            </a:rPr>
            <a:t>энергоэффективности, надежности, устойчивости и экономичности.</a:t>
          </a:r>
          <a:endParaRPr lang="ru-RU" sz="1800" dirty="0">
            <a:solidFill>
              <a:srgbClr val="002060"/>
            </a:solidFill>
            <a:latin typeface="Arial Narrow" pitchFamily="34" charset="0"/>
          </a:endParaRPr>
        </a:p>
      </dgm:t>
    </dgm:pt>
    <dgm:pt modelId="{936638B9-42F2-4F5A-9927-6CB4F163C3B4}" type="parTrans" cxnId="{01A9BEE8-DF58-443F-95CD-6A1C0CA5F39A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itchFamily="34" charset="0"/>
          </a:endParaRPr>
        </a:p>
      </dgm:t>
    </dgm:pt>
    <dgm:pt modelId="{D02F19D1-6789-4D7B-B51F-FBE1F7ACDDAC}" type="sibTrans" cxnId="{01A9BEE8-DF58-443F-95CD-6A1C0CA5F39A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itchFamily="34" charset="0"/>
          </a:endParaRPr>
        </a:p>
      </dgm:t>
    </dgm:pt>
    <dgm:pt modelId="{63866A30-D9F1-4E58-B721-E235E1C72362}">
      <dgm:prSet phldrT="[Текст]" custT="1"/>
      <dgm:spPr/>
      <dgm:t>
        <a:bodyPr/>
        <a:lstStyle/>
        <a:p>
          <a:pPr marL="0" indent="357188"/>
          <a:r>
            <a:rPr lang="ru-RU" sz="1800" b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990000"/>
              </a:solidFill>
              <a:latin typeface="Arial Narrow" pitchFamily="34" charset="0"/>
              <a:cs typeface="Arial" charset="0"/>
            </a:rPr>
            <a:t>Для получения опыта применения АББЭ целесообразно создание </a:t>
          </a:r>
          <a:r>
            <a:rPr lang="ru-RU" sz="1800" b="1" dirty="0" err="1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990000"/>
              </a:solidFill>
              <a:latin typeface="Arial Narrow" pitchFamily="34" charset="0"/>
              <a:cs typeface="Arial" charset="0"/>
            </a:rPr>
            <a:t>пилотных</a:t>
          </a:r>
          <a:r>
            <a:rPr lang="ru-RU" sz="1800" b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990000"/>
              </a:solidFill>
              <a:latin typeface="Arial Narrow" pitchFamily="34" charset="0"/>
              <a:cs typeface="Arial" charset="0"/>
            </a:rPr>
            <a:t> проектов.</a:t>
          </a:r>
          <a:endParaRPr lang="ru-RU" sz="1800" dirty="0">
            <a:solidFill>
              <a:srgbClr val="002060"/>
            </a:solidFill>
            <a:latin typeface="Arial Narrow" pitchFamily="34" charset="0"/>
          </a:endParaRPr>
        </a:p>
      </dgm:t>
    </dgm:pt>
    <dgm:pt modelId="{FA38A618-55F2-4080-BC9F-DFC0251F11A8}" type="parTrans" cxnId="{5E61BBA7-E4B7-422D-A5B8-D7661F9053FF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itchFamily="34" charset="0"/>
          </a:endParaRPr>
        </a:p>
      </dgm:t>
    </dgm:pt>
    <dgm:pt modelId="{2A9D6378-81C0-41E3-A2AA-4D058ECF1422}" type="sibTrans" cxnId="{5E61BBA7-E4B7-422D-A5B8-D7661F9053FF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itchFamily="34" charset="0"/>
          </a:endParaRPr>
        </a:p>
      </dgm:t>
    </dgm:pt>
    <dgm:pt modelId="{B7DF3D56-2501-43F8-9FBB-89F74CE40EFC}">
      <dgm:prSet phldrT="[Текст]" custT="1"/>
      <dgm:spPr/>
      <dgm:t>
        <a:bodyPr/>
        <a:lstStyle/>
        <a:p>
          <a:pPr marL="0" indent="357188" algn="just"/>
          <a:r>
            <a:rPr lang="ru-RU" sz="1800" b="1" dirty="0" smtClean="0">
              <a:solidFill>
                <a:srgbClr val="002060"/>
              </a:solidFill>
              <a:latin typeface="Arial Narrow" pitchFamily="34" charset="0"/>
              <a:cs typeface="Arial" charset="0"/>
            </a:rPr>
            <a:t>Необходимо разработать технико-экономическое обоснование (ТЭО) применения накопительных аккумуляторных батарей большой энергоемкости для объектов электроэнергетики РФ.</a:t>
          </a:r>
          <a:endParaRPr lang="ru-RU" sz="1800" dirty="0">
            <a:solidFill>
              <a:srgbClr val="002060"/>
            </a:solidFill>
            <a:latin typeface="Arial Narrow" pitchFamily="34" charset="0"/>
          </a:endParaRPr>
        </a:p>
      </dgm:t>
    </dgm:pt>
    <dgm:pt modelId="{080ACD8C-8235-4CD1-8CA3-271AB55AD6E0}" type="parTrans" cxnId="{AAA94E94-8362-4C13-B01B-48142A46AB1B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itchFamily="34" charset="0"/>
          </a:endParaRPr>
        </a:p>
      </dgm:t>
    </dgm:pt>
    <dgm:pt modelId="{5076B253-C82B-44D5-9EBD-13AF75CFF1B6}" type="sibTrans" cxnId="{AAA94E94-8362-4C13-B01B-48142A46AB1B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 Narrow" pitchFamily="34" charset="0"/>
          </a:endParaRPr>
        </a:p>
      </dgm:t>
    </dgm:pt>
    <dgm:pt modelId="{8B5C1150-B7E7-4BD3-986B-D7ECC351A0E3}">
      <dgm:prSet custT="1"/>
      <dgm:spPr/>
      <dgm:t>
        <a:bodyPr/>
        <a:lstStyle/>
        <a:p>
          <a:pPr marL="0" indent="357188"/>
          <a:r>
            <a:rPr lang="ru-RU" sz="1800" b="1" dirty="0" smtClean="0">
              <a:ln w="10541" cmpd="sng">
                <a:solidFill>
                  <a:srgbClr val="C00000"/>
                </a:solidFill>
                <a:prstDash val="solid"/>
              </a:ln>
              <a:solidFill>
                <a:srgbClr val="990000"/>
              </a:solidFill>
              <a:latin typeface="Arial Narrow" pitchFamily="34" charset="0"/>
              <a:cs typeface="Arial" charset="0"/>
            </a:rPr>
            <a:t>Считать целесообразным создать межотраслевой полигон для испытаний различных систем аккумулирования энергии.</a:t>
          </a:r>
          <a:endParaRPr lang="ru-RU" sz="1800" dirty="0"/>
        </a:p>
      </dgm:t>
    </dgm:pt>
    <dgm:pt modelId="{EAC4D40F-F5E2-4EAC-8728-5F1054F0FE6C}" type="parTrans" cxnId="{8EBC80C0-2D22-4722-B1B7-C160CA91657E}">
      <dgm:prSet/>
      <dgm:spPr/>
      <dgm:t>
        <a:bodyPr/>
        <a:lstStyle/>
        <a:p>
          <a:endParaRPr lang="ru-RU"/>
        </a:p>
      </dgm:t>
    </dgm:pt>
    <dgm:pt modelId="{A3DC45B1-8E45-4D16-BF92-D3FB462759B4}" type="sibTrans" cxnId="{8EBC80C0-2D22-4722-B1B7-C160CA91657E}">
      <dgm:prSet/>
      <dgm:spPr/>
      <dgm:t>
        <a:bodyPr/>
        <a:lstStyle/>
        <a:p>
          <a:endParaRPr lang="ru-RU"/>
        </a:p>
      </dgm:t>
    </dgm:pt>
    <dgm:pt modelId="{6037095C-605E-4B40-9C44-F0E763EABD55}" type="pres">
      <dgm:prSet presAssocID="{C9B6CB33-BEA3-42C2-97D9-E5DEF83941BA}" presName="linear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F4559D-8436-44E7-81AB-85335D398C1A}" type="pres">
      <dgm:prSet presAssocID="{1D2027D4-1C4A-48A2-BA59-CF2C244882AF}" presName="comp" presStyleCnt="0"/>
      <dgm:spPr/>
    </dgm:pt>
    <dgm:pt modelId="{4FF9AF0C-1945-4517-859A-3A3F95B6841B}" type="pres">
      <dgm:prSet presAssocID="{1D2027D4-1C4A-48A2-BA59-CF2C244882AF}" presName="box" presStyleLbl="node1" presStyleIdx="0" presStyleCnt="4"/>
      <dgm:spPr/>
      <dgm:t>
        <a:bodyPr/>
        <a:lstStyle/>
        <a:p>
          <a:endParaRPr lang="ru-RU"/>
        </a:p>
      </dgm:t>
    </dgm:pt>
    <dgm:pt modelId="{61B4DBB7-86F6-4C49-AA0A-1BFE512C6809}" type="pres">
      <dgm:prSet presAssocID="{1D2027D4-1C4A-48A2-BA59-CF2C244882AF}" presName="img" presStyleLbl="fgImgPlace1" presStyleIdx="0" presStyleCnt="4" custAng="16200000" custScaleX="57653" custScaleY="87297" custLinFactNeighborX="25141" custLinFactNeighborY="-565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5EFA349-E9E0-4DEE-876C-D156C207C5E3}" type="pres">
      <dgm:prSet presAssocID="{1D2027D4-1C4A-48A2-BA59-CF2C244882A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20145-8595-4F8A-80C0-831B110C2A31}" type="pres">
      <dgm:prSet presAssocID="{D02F19D1-6789-4D7B-B51F-FBE1F7ACDDAC}" presName="spacer" presStyleCnt="0"/>
      <dgm:spPr/>
    </dgm:pt>
    <dgm:pt modelId="{0A280322-9A50-4984-B99B-61E800088395}" type="pres">
      <dgm:prSet presAssocID="{63866A30-D9F1-4E58-B721-E235E1C72362}" presName="comp" presStyleCnt="0"/>
      <dgm:spPr/>
    </dgm:pt>
    <dgm:pt modelId="{F9E05F42-5951-4DA6-A761-402E88C0F33F}" type="pres">
      <dgm:prSet presAssocID="{63866A30-D9F1-4E58-B721-E235E1C72362}" presName="box" presStyleLbl="node1" presStyleIdx="1" presStyleCnt="4"/>
      <dgm:spPr/>
      <dgm:t>
        <a:bodyPr/>
        <a:lstStyle/>
        <a:p>
          <a:endParaRPr lang="ru-RU"/>
        </a:p>
      </dgm:t>
    </dgm:pt>
    <dgm:pt modelId="{30566D04-3938-465E-999F-B753C79F8450}" type="pres">
      <dgm:prSet presAssocID="{63866A30-D9F1-4E58-B721-E235E1C72362}" presName="img" presStyleLbl="fgImgPlace1" presStyleIdx="1" presStyleCnt="4" custScaleX="48903" custScaleY="95355" custLinFactNeighborX="-276" custLinFactNeighborY="-37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766DC06-2B6C-47F5-B43A-597AEE5E2378}" type="pres">
      <dgm:prSet presAssocID="{63866A30-D9F1-4E58-B721-E235E1C7236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49CDC-1783-4E3B-B2DD-D6BB8762C8FA}" type="pres">
      <dgm:prSet presAssocID="{2A9D6378-81C0-41E3-A2AA-4D058ECF1422}" presName="spacer" presStyleCnt="0"/>
      <dgm:spPr/>
    </dgm:pt>
    <dgm:pt modelId="{85D6E805-BEDC-4BB4-97FB-7AEB54D8F1C6}" type="pres">
      <dgm:prSet presAssocID="{B7DF3D56-2501-43F8-9FBB-89F74CE40EFC}" presName="comp" presStyleCnt="0"/>
      <dgm:spPr/>
    </dgm:pt>
    <dgm:pt modelId="{7886201F-4772-4524-A7C6-1C63B7877898}" type="pres">
      <dgm:prSet presAssocID="{B7DF3D56-2501-43F8-9FBB-89F74CE40EFC}" presName="box" presStyleLbl="node1" presStyleIdx="2" presStyleCnt="4"/>
      <dgm:spPr/>
      <dgm:t>
        <a:bodyPr/>
        <a:lstStyle/>
        <a:p>
          <a:endParaRPr lang="ru-RU"/>
        </a:p>
      </dgm:t>
    </dgm:pt>
    <dgm:pt modelId="{3BDD8BCD-05CC-44BA-8488-62505D648FC0}" type="pres">
      <dgm:prSet presAssocID="{B7DF3D56-2501-43F8-9FBB-89F74CE40EFC}" presName="img" presStyleLbl="fgImgPlace1" presStyleIdx="2" presStyleCnt="4" custScaleX="49456" custScaleY="94725" custLinFactNeighborX="-20492" custLinFactNeighborY="-707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73BC1E-6EED-4D2F-9A2C-16673B8E3D04}" type="pres">
      <dgm:prSet presAssocID="{B7DF3D56-2501-43F8-9FBB-89F74CE40EF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40FD0-3329-40BD-88DA-8E1F9E6DD78B}" type="pres">
      <dgm:prSet presAssocID="{5076B253-C82B-44D5-9EBD-13AF75CFF1B6}" presName="spacer" presStyleCnt="0"/>
      <dgm:spPr/>
    </dgm:pt>
    <dgm:pt modelId="{E9EB46E5-B42E-400E-9223-0485CBDF75A0}" type="pres">
      <dgm:prSet presAssocID="{8B5C1150-B7E7-4BD3-986B-D7ECC351A0E3}" presName="comp" presStyleCnt="0"/>
      <dgm:spPr/>
    </dgm:pt>
    <dgm:pt modelId="{740F7E5D-BC0A-4B7D-AE38-766C401CAC6F}" type="pres">
      <dgm:prSet presAssocID="{8B5C1150-B7E7-4BD3-986B-D7ECC351A0E3}" presName="box" presStyleLbl="node1" presStyleIdx="3" presStyleCnt="4"/>
      <dgm:spPr/>
      <dgm:t>
        <a:bodyPr/>
        <a:lstStyle/>
        <a:p>
          <a:endParaRPr lang="ru-RU"/>
        </a:p>
      </dgm:t>
    </dgm:pt>
    <dgm:pt modelId="{4E880854-D2A1-436C-890F-9691F252AC26}" type="pres">
      <dgm:prSet presAssocID="{8B5C1150-B7E7-4BD3-986B-D7ECC351A0E3}" presName="img" presStyleLbl="fgImgPlace1" presStyleIdx="3" presStyleCnt="4" custScaleX="48904" custScaleY="97324" custLinFactNeighborX="-41259" custLinFactNeighborY="-88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0189DD2-1EF5-4BE2-895C-9083EED2B38D}" type="pres">
      <dgm:prSet presAssocID="{8B5C1150-B7E7-4BD3-986B-D7ECC351A0E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A9BEE8-DF58-443F-95CD-6A1C0CA5F39A}" srcId="{C9B6CB33-BEA3-42C2-97D9-E5DEF83941BA}" destId="{1D2027D4-1C4A-48A2-BA59-CF2C244882AF}" srcOrd="0" destOrd="0" parTransId="{936638B9-42F2-4F5A-9927-6CB4F163C3B4}" sibTransId="{D02F19D1-6789-4D7B-B51F-FBE1F7ACDDAC}"/>
    <dgm:cxn modelId="{C4343BC2-AC31-4B78-A3BF-65DF826CD94C}" type="presOf" srcId="{63866A30-D9F1-4E58-B721-E235E1C72362}" destId="{F9E05F42-5951-4DA6-A761-402E88C0F33F}" srcOrd="0" destOrd="0" presId="urn:microsoft.com/office/officeart/2005/8/layout/vList4#1"/>
    <dgm:cxn modelId="{223B4FA2-B1FB-4760-A63B-2ADFEF69F61F}" type="presOf" srcId="{C9B6CB33-BEA3-42C2-97D9-E5DEF83941BA}" destId="{6037095C-605E-4B40-9C44-F0E763EABD55}" srcOrd="0" destOrd="0" presId="urn:microsoft.com/office/officeart/2005/8/layout/vList4#1"/>
    <dgm:cxn modelId="{E0DF145B-4BF8-473E-B198-C806674C05D0}" type="presOf" srcId="{B7DF3D56-2501-43F8-9FBB-89F74CE40EFC}" destId="{BE73BC1E-6EED-4D2F-9A2C-16673B8E3D04}" srcOrd="1" destOrd="0" presId="urn:microsoft.com/office/officeart/2005/8/layout/vList4#1"/>
    <dgm:cxn modelId="{4AD2FDEF-D20E-4E80-B705-12996BB41335}" type="presOf" srcId="{63866A30-D9F1-4E58-B721-E235E1C72362}" destId="{D766DC06-2B6C-47F5-B43A-597AEE5E2378}" srcOrd="1" destOrd="0" presId="urn:microsoft.com/office/officeart/2005/8/layout/vList4#1"/>
    <dgm:cxn modelId="{8EBC80C0-2D22-4722-B1B7-C160CA91657E}" srcId="{C9B6CB33-BEA3-42C2-97D9-E5DEF83941BA}" destId="{8B5C1150-B7E7-4BD3-986B-D7ECC351A0E3}" srcOrd="3" destOrd="0" parTransId="{EAC4D40F-F5E2-4EAC-8728-5F1054F0FE6C}" sibTransId="{A3DC45B1-8E45-4D16-BF92-D3FB462759B4}"/>
    <dgm:cxn modelId="{0CEA1486-59C4-4AD0-9B3F-A95DAEFE475F}" type="presOf" srcId="{1D2027D4-1C4A-48A2-BA59-CF2C244882AF}" destId="{4FF9AF0C-1945-4517-859A-3A3F95B6841B}" srcOrd="0" destOrd="0" presId="urn:microsoft.com/office/officeart/2005/8/layout/vList4#1"/>
    <dgm:cxn modelId="{5E61BBA7-E4B7-422D-A5B8-D7661F9053FF}" srcId="{C9B6CB33-BEA3-42C2-97D9-E5DEF83941BA}" destId="{63866A30-D9F1-4E58-B721-E235E1C72362}" srcOrd="1" destOrd="0" parTransId="{FA38A618-55F2-4080-BC9F-DFC0251F11A8}" sibTransId="{2A9D6378-81C0-41E3-A2AA-4D058ECF1422}"/>
    <dgm:cxn modelId="{15E53980-23AC-452A-BECE-6E250003C5AD}" type="presOf" srcId="{8B5C1150-B7E7-4BD3-986B-D7ECC351A0E3}" destId="{740F7E5D-BC0A-4B7D-AE38-766C401CAC6F}" srcOrd="0" destOrd="0" presId="urn:microsoft.com/office/officeart/2005/8/layout/vList4#1"/>
    <dgm:cxn modelId="{FCBFE719-BAB1-4C3F-A4AA-7ED33EECA4BD}" type="presOf" srcId="{B7DF3D56-2501-43F8-9FBB-89F74CE40EFC}" destId="{7886201F-4772-4524-A7C6-1C63B7877898}" srcOrd="0" destOrd="0" presId="urn:microsoft.com/office/officeart/2005/8/layout/vList4#1"/>
    <dgm:cxn modelId="{EEC5F382-CA06-41FD-830D-A818A27DDE54}" type="presOf" srcId="{1D2027D4-1C4A-48A2-BA59-CF2C244882AF}" destId="{65EFA349-E9E0-4DEE-876C-D156C207C5E3}" srcOrd="1" destOrd="0" presId="urn:microsoft.com/office/officeart/2005/8/layout/vList4#1"/>
    <dgm:cxn modelId="{AAA94E94-8362-4C13-B01B-48142A46AB1B}" srcId="{C9B6CB33-BEA3-42C2-97D9-E5DEF83941BA}" destId="{B7DF3D56-2501-43F8-9FBB-89F74CE40EFC}" srcOrd="2" destOrd="0" parTransId="{080ACD8C-8235-4CD1-8CA3-271AB55AD6E0}" sibTransId="{5076B253-C82B-44D5-9EBD-13AF75CFF1B6}"/>
    <dgm:cxn modelId="{FE2087C2-A558-4EAB-ABB0-CF32638EA55F}" type="presOf" srcId="{8B5C1150-B7E7-4BD3-986B-D7ECC351A0E3}" destId="{20189DD2-1EF5-4BE2-895C-9083EED2B38D}" srcOrd="1" destOrd="0" presId="urn:microsoft.com/office/officeart/2005/8/layout/vList4#1"/>
    <dgm:cxn modelId="{3A64CCE8-A9B4-4BEB-9F9F-3A62AD363DAA}" type="presParOf" srcId="{6037095C-605E-4B40-9C44-F0E763EABD55}" destId="{5AF4559D-8436-44E7-81AB-85335D398C1A}" srcOrd="0" destOrd="0" presId="urn:microsoft.com/office/officeart/2005/8/layout/vList4#1"/>
    <dgm:cxn modelId="{73D4DECC-7F7E-4559-8267-F79B778B99BF}" type="presParOf" srcId="{5AF4559D-8436-44E7-81AB-85335D398C1A}" destId="{4FF9AF0C-1945-4517-859A-3A3F95B6841B}" srcOrd="0" destOrd="0" presId="urn:microsoft.com/office/officeart/2005/8/layout/vList4#1"/>
    <dgm:cxn modelId="{DA538A9A-F429-444B-884C-A9CDDF28E0D5}" type="presParOf" srcId="{5AF4559D-8436-44E7-81AB-85335D398C1A}" destId="{61B4DBB7-86F6-4C49-AA0A-1BFE512C6809}" srcOrd="1" destOrd="0" presId="urn:microsoft.com/office/officeart/2005/8/layout/vList4#1"/>
    <dgm:cxn modelId="{8719D2D3-BC02-4179-B2A8-0C0E8BA540DE}" type="presParOf" srcId="{5AF4559D-8436-44E7-81AB-85335D398C1A}" destId="{65EFA349-E9E0-4DEE-876C-D156C207C5E3}" srcOrd="2" destOrd="0" presId="urn:microsoft.com/office/officeart/2005/8/layout/vList4#1"/>
    <dgm:cxn modelId="{4E0F56E1-7A45-4D91-A368-7F90F7E4D035}" type="presParOf" srcId="{6037095C-605E-4B40-9C44-F0E763EABD55}" destId="{ABB20145-8595-4F8A-80C0-831B110C2A31}" srcOrd="1" destOrd="0" presId="urn:microsoft.com/office/officeart/2005/8/layout/vList4#1"/>
    <dgm:cxn modelId="{69080485-970A-4671-AECB-878F75FE0247}" type="presParOf" srcId="{6037095C-605E-4B40-9C44-F0E763EABD55}" destId="{0A280322-9A50-4984-B99B-61E800088395}" srcOrd="2" destOrd="0" presId="urn:microsoft.com/office/officeart/2005/8/layout/vList4#1"/>
    <dgm:cxn modelId="{E458B578-25F8-41C5-B198-A28C349AA9D9}" type="presParOf" srcId="{0A280322-9A50-4984-B99B-61E800088395}" destId="{F9E05F42-5951-4DA6-A761-402E88C0F33F}" srcOrd="0" destOrd="0" presId="urn:microsoft.com/office/officeart/2005/8/layout/vList4#1"/>
    <dgm:cxn modelId="{837C6A82-A923-4970-8E4E-A8F188C837AF}" type="presParOf" srcId="{0A280322-9A50-4984-B99B-61E800088395}" destId="{30566D04-3938-465E-999F-B753C79F8450}" srcOrd="1" destOrd="0" presId="urn:microsoft.com/office/officeart/2005/8/layout/vList4#1"/>
    <dgm:cxn modelId="{CA0AF2A7-7F8D-47C3-AC34-3CFE279FFE69}" type="presParOf" srcId="{0A280322-9A50-4984-B99B-61E800088395}" destId="{D766DC06-2B6C-47F5-B43A-597AEE5E2378}" srcOrd="2" destOrd="0" presId="urn:microsoft.com/office/officeart/2005/8/layout/vList4#1"/>
    <dgm:cxn modelId="{B44626C7-1C13-4A56-809C-7DCBFF882FF7}" type="presParOf" srcId="{6037095C-605E-4B40-9C44-F0E763EABD55}" destId="{5EA49CDC-1783-4E3B-B2DD-D6BB8762C8FA}" srcOrd="3" destOrd="0" presId="urn:microsoft.com/office/officeart/2005/8/layout/vList4#1"/>
    <dgm:cxn modelId="{5E85C228-2CB9-4985-ADB3-1B0707816404}" type="presParOf" srcId="{6037095C-605E-4B40-9C44-F0E763EABD55}" destId="{85D6E805-BEDC-4BB4-97FB-7AEB54D8F1C6}" srcOrd="4" destOrd="0" presId="urn:microsoft.com/office/officeart/2005/8/layout/vList4#1"/>
    <dgm:cxn modelId="{1BF72117-0027-4371-80DF-BC4913FB8262}" type="presParOf" srcId="{85D6E805-BEDC-4BB4-97FB-7AEB54D8F1C6}" destId="{7886201F-4772-4524-A7C6-1C63B7877898}" srcOrd="0" destOrd="0" presId="urn:microsoft.com/office/officeart/2005/8/layout/vList4#1"/>
    <dgm:cxn modelId="{6D7673D9-9D36-47D4-BF2D-4CE01BA839AA}" type="presParOf" srcId="{85D6E805-BEDC-4BB4-97FB-7AEB54D8F1C6}" destId="{3BDD8BCD-05CC-44BA-8488-62505D648FC0}" srcOrd="1" destOrd="0" presId="urn:microsoft.com/office/officeart/2005/8/layout/vList4#1"/>
    <dgm:cxn modelId="{32B180CD-5D31-4EEA-ADD0-F532BAD30EB1}" type="presParOf" srcId="{85D6E805-BEDC-4BB4-97FB-7AEB54D8F1C6}" destId="{BE73BC1E-6EED-4D2F-9A2C-16673B8E3D04}" srcOrd="2" destOrd="0" presId="urn:microsoft.com/office/officeart/2005/8/layout/vList4#1"/>
    <dgm:cxn modelId="{9A3D2963-84D7-4BCE-920F-BFFBA4E84076}" type="presParOf" srcId="{6037095C-605E-4B40-9C44-F0E763EABD55}" destId="{83C40FD0-3329-40BD-88DA-8E1F9E6DD78B}" srcOrd="5" destOrd="0" presId="urn:microsoft.com/office/officeart/2005/8/layout/vList4#1"/>
    <dgm:cxn modelId="{E0FC6A5D-F342-462A-B5D5-7FFD4E51E7C1}" type="presParOf" srcId="{6037095C-605E-4B40-9C44-F0E763EABD55}" destId="{E9EB46E5-B42E-400E-9223-0485CBDF75A0}" srcOrd="6" destOrd="0" presId="urn:microsoft.com/office/officeart/2005/8/layout/vList4#1"/>
    <dgm:cxn modelId="{CE7BF692-E6A9-49B7-B54D-1831FA211478}" type="presParOf" srcId="{E9EB46E5-B42E-400E-9223-0485CBDF75A0}" destId="{740F7E5D-BC0A-4B7D-AE38-766C401CAC6F}" srcOrd="0" destOrd="0" presId="urn:microsoft.com/office/officeart/2005/8/layout/vList4#1"/>
    <dgm:cxn modelId="{5FD6F212-9390-453D-B475-710198787809}" type="presParOf" srcId="{E9EB46E5-B42E-400E-9223-0485CBDF75A0}" destId="{4E880854-D2A1-436C-890F-9691F252AC26}" srcOrd="1" destOrd="0" presId="urn:microsoft.com/office/officeart/2005/8/layout/vList4#1"/>
    <dgm:cxn modelId="{509DCD7C-7E14-4387-ADB2-CCD0067F0DAA}" type="presParOf" srcId="{E9EB46E5-B42E-400E-9223-0485CBDF75A0}" destId="{20189DD2-1EF5-4BE2-895C-9083EED2B38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C2C15-7110-4C2E-AF79-BCE0D54E132A}">
      <dsp:nvSpPr>
        <dsp:cNvPr id="0" name=""/>
        <dsp:cNvSpPr/>
      </dsp:nvSpPr>
      <dsp:spPr>
        <a:xfrm>
          <a:off x="216562" y="50961"/>
          <a:ext cx="2119279" cy="284553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60828-4137-4D47-8422-A25B87223EBE}">
      <dsp:nvSpPr>
        <dsp:cNvPr id="0" name=""/>
        <dsp:cNvSpPr/>
      </dsp:nvSpPr>
      <dsp:spPr>
        <a:xfrm>
          <a:off x="207710" y="2971085"/>
          <a:ext cx="2195678" cy="1554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357188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ja-JP" sz="1400" kern="1200" dirty="0" smtClean="0">
              <a:solidFill>
                <a:srgbClr val="252C61"/>
              </a:solidFill>
              <a:latin typeface="Arial Narrow" pitchFamily="34" charset="0"/>
            </a:rPr>
            <a:t>В России  разработан эскизный проект маховикового накопителя на основе асинхронизированной машины  вертикального исполнения мощностью 200 МВт. </a:t>
          </a:r>
          <a:endParaRPr lang="ru-RU" sz="140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207710" y="2971085"/>
        <a:ext cx="2195678" cy="1554067"/>
      </dsp:txXfrm>
    </dsp:sp>
    <dsp:sp modelId="{7979C887-C024-4962-8405-96717C468460}">
      <dsp:nvSpPr>
        <dsp:cNvPr id="0" name=""/>
        <dsp:cNvSpPr/>
      </dsp:nvSpPr>
      <dsp:spPr>
        <a:xfrm>
          <a:off x="2699786" y="416170"/>
          <a:ext cx="2946407" cy="279817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B07DC-ED14-406E-A14C-F4E01580E75D}">
      <dsp:nvSpPr>
        <dsp:cNvPr id="0" name=""/>
        <dsp:cNvSpPr/>
      </dsp:nvSpPr>
      <dsp:spPr>
        <a:xfrm>
          <a:off x="2555767" y="0"/>
          <a:ext cx="3395911" cy="82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252C61"/>
              </a:solidFill>
              <a:latin typeface="Arial Narrow" pitchFamily="34" charset="0"/>
              <a:cs typeface="Times New Roman" pitchFamily="18" charset="0"/>
            </a:rPr>
            <a:t>Проект</a:t>
          </a:r>
          <a:r>
            <a:rPr lang="en-US" sz="1400" kern="1200" dirty="0" smtClean="0">
              <a:solidFill>
                <a:srgbClr val="252C61"/>
              </a:solidFill>
              <a:latin typeface="Arial Narrow" pitchFamily="34" charset="0"/>
              <a:cs typeface="Times New Roman" pitchFamily="18" charset="0"/>
            </a:rPr>
            <a:t> «Beacon Power Smart Energy Matrix»</a:t>
          </a:r>
          <a:r>
            <a:rPr lang="ru-RU" sz="1400" kern="1200" dirty="0" smtClean="0">
              <a:solidFill>
                <a:srgbClr val="252C61"/>
              </a:solidFill>
              <a:latin typeface="Arial Narrow" pitchFamily="34" charset="0"/>
              <a:cs typeface="Times New Roman" pitchFamily="18" charset="0"/>
            </a:rPr>
            <a:t> Матричное расположение супермаховиков в здании. </a:t>
          </a:r>
          <a:endParaRPr lang="ru-RU" sz="140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2555767" y="0"/>
        <a:ext cx="3395911" cy="824837"/>
      </dsp:txXfrm>
    </dsp:sp>
    <dsp:sp modelId="{94233A78-675D-47DA-9444-5020B967C313}">
      <dsp:nvSpPr>
        <dsp:cNvPr id="0" name=""/>
        <dsp:cNvSpPr/>
      </dsp:nvSpPr>
      <dsp:spPr>
        <a:xfrm>
          <a:off x="5796130" y="344159"/>
          <a:ext cx="3174887" cy="255137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4A132-6026-4AEA-B06D-D1139FD29E31}">
      <dsp:nvSpPr>
        <dsp:cNvPr id="0" name=""/>
        <dsp:cNvSpPr/>
      </dsp:nvSpPr>
      <dsp:spPr>
        <a:xfrm>
          <a:off x="6012159" y="2864438"/>
          <a:ext cx="2863084" cy="41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ja-JP" sz="1400" kern="1200" dirty="0" smtClean="0">
              <a:solidFill>
                <a:srgbClr val="252C61"/>
              </a:solidFill>
              <a:latin typeface="Arial Narrow" pitchFamily="34" charset="0"/>
            </a:rPr>
            <a:t>Проект транспортного модуля СПИН на 850 МДж </a:t>
          </a:r>
          <a:endParaRPr lang="ru-RU" sz="140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6012159" y="2864438"/>
        <a:ext cx="2863084" cy="412125"/>
      </dsp:txXfrm>
    </dsp:sp>
    <dsp:sp modelId="{CCB4AC1E-CC34-426E-9C4E-7923A392F45C}">
      <dsp:nvSpPr>
        <dsp:cNvPr id="0" name=""/>
        <dsp:cNvSpPr/>
      </dsp:nvSpPr>
      <dsp:spPr>
        <a:xfrm>
          <a:off x="3065105" y="3320796"/>
          <a:ext cx="3740716" cy="1619694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D8BEB-AEDC-41E4-86CC-8B1E67E85409}">
      <dsp:nvSpPr>
        <dsp:cNvPr id="0" name=""/>
        <dsp:cNvSpPr/>
      </dsp:nvSpPr>
      <dsp:spPr>
        <a:xfrm>
          <a:off x="2411766" y="4968554"/>
          <a:ext cx="4844607" cy="163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252C61"/>
              </a:solidFill>
              <a:latin typeface="Arial Narrow" pitchFamily="34" charset="0"/>
            </a:rPr>
            <a:t>Аккумуляторные батареи большой энергоёмкости (АББЭ)</a:t>
          </a:r>
          <a:endParaRPr lang="ru-RU" sz="140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2411766" y="4968554"/>
        <a:ext cx="4844607" cy="1636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33AB30-FB8E-47D7-B13A-BB95DAACB897}" type="datetimeFigureOut">
              <a:rPr lang="ru-RU"/>
              <a:pPr>
                <a:defRPr/>
              </a:pPr>
              <a:t>25.06.2013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A0D76D-2717-4683-81A9-44816C9C54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137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Цифры согласно таблицы</a:t>
            </a:r>
          </a:p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A4D59E-2795-4413-AB1E-9FB4C57DEA00}" type="slidenum">
              <a:rPr lang="ru-RU" smtClean="0">
                <a:latin typeface="Arial" pitchFamily="34" charset="0"/>
              </a:rPr>
              <a:pPr/>
              <a:t>9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Необходимо уточнение: Это точно литий ионные аккумуляторы???</a:t>
            </a: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10A631-DCDC-4819-BAF3-1E1480892C23}" type="slidenum">
              <a:rPr lang="ru-RU" smtClean="0">
                <a:latin typeface="Arial" pitchFamily="34" charset="0"/>
              </a:rPr>
              <a:pPr/>
              <a:t>13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168F94-7A5C-4D74-A02E-331739945417}" type="slidenum">
              <a:rPr lang="ru-RU" smtClean="0">
                <a:latin typeface="Arial" pitchFamily="34" charset="0"/>
              </a:rPr>
              <a:pPr/>
              <a:t>18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168F94-7A5C-4D74-A02E-331739945417}" type="slidenum">
              <a:rPr lang="ru-RU" smtClean="0">
                <a:latin typeface="Arial" pitchFamily="34" charset="0"/>
              </a:rPr>
              <a:pPr/>
              <a:t>20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286F7D-3920-4C42-BD16-4A5AF2208514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F0733C8-C5D3-4B34-820C-75C2D2489102}" type="datetime1">
              <a:rPr lang="ru-RU"/>
              <a:pPr>
                <a:defRPr/>
              </a:pPr>
              <a:t>25.06.2013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F6FC6">
                    <a:tint val="2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60A55CD-50EE-40B0-A584-C352549DE0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DEAE0-FD00-46A1-A98D-2DE589BA5F01}" type="datetime1">
              <a:rPr lang="ru-RU"/>
              <a:pPr>
                <a:defRPr/>
              </a:pPr>
              <a:t>25.06.2013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1A6E8-C413-45CE-98DB-4F4DD060B9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0BFDD-D3C0-4131-B5CC-8001A033B441}" type="datetime1">
              <a:rPr lang="ru-RU"/>
              <a:pPr>
                <a:defRPr/>
              </a:pPr>
              <a:t>25.06.2013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82100-2DB2-45B2-BE33-C1B36831FF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3250" y="2133600"/>
            <a:ext cx="75438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0" i="0">
                <a:solidFill>
                  <a:schemeClr val="tx2">
                    <a:lumMod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ru-RU" dirty="0" smtClean="0"/>
              <a:t>НАЗВАНИЕ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0" y="3048000"/>
            <a:ext cx="7543800" cy="45720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ru-RU" dirty="0" smtClean="0"/>
              <a:t>Дата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3250" y="3505200"/>
            <a:ext cx="7550150" cy="457200"/>
          </a:xfrm>
          <a:prstGeom prst="rect">
            <a:avLst/>
          </a:prstGeom>
        </p:spPr>
        <p:txBody>
          <a:bodyPr vert="horz" anchor="ctr"/>
          <a:lstStyle>
            <a:lvl1pPr algn="l">
              <a:buNone/>
              <a:defRPr lang="en-US" sz="180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ea typeface="+mn-ea"/>
                <a:cs typeface="Helvetica Neue Light"/>
              </a:defRPr>
            </a:lvl1pPr>
          </a:lstStyle>
          <a:p>
            <a:pPr lvl="0"/>
            <a:r>
              <a:rPr lang="ru-RU" dirty="0" smtClean="0"/>
              <a:t>Фамилия Имя Отчество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12A9B-7C5C-4D13-94B4-1055CFC67019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A1A20-3F67-4374-9097-DDE23151E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12A9B-7C5C-4D13-94B4-1055CFC67019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3C578-2F42-413F-B999-FBF709B1F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12A9B-7C5C-4D13-94B4-1055CFC67019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FEABD-10C0-45BA-A22B-48D19B8CD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12A9B-7C5C-4D13-94B4-1055CFC67019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C91A3-2175-4498-AB2B-FA4A7FFE3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12A9B-7C5C-4D13-94B4-1055CFC67019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3EF8F-3DA0-4807-A3A0-338B262E7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12A9B-7C5C-4D13-94B4-1055CFC67019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5E988-B7F8-4275-84D9-A25676FD4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84AA1-9CD8-4622-80BF-E05776A413D1}" type="datetime1">
              <a:rPr lang="ru-RU"/>
              <a:pPr>
                <a:defRPr/>
              </a:pPr>
              <a:t>25.06.2013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CF5EA-33CC-413F-8E68-40A1385FDE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12A9B-7C5C-4D13-94B4-1055CFC67019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9DCBF-ED23-4497-8188-34D3E4C91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12A9B-7C5C-4D13-94B4-1055CFC67019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39B57-ED42-4587-A152-296963D77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12A9B-7C5C-4D13-94B4-1055CFC67019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59E63-8897-499C-AC6D-9759031BF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12A9B-7C5C-4D13-94B4-1055CFC67019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20DB1-0112-4F3F-BB21-B0A50AD27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12A9B-7C5C-4D13-94B4-1055CFC67019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09B64-7CB5-4EB6-A88E-2D0980BEF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0" y="2133600"/>
            <a:ext cx="75438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0" i="0">
                <a:solidFill>
                  <a:schemeClr val="tx2">
                    <a:lumMod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03250" y="3048000"/>
            <a:ext cx="7543800" cy="45720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3250" y="3505200"/>
            <a:ext cx="7550150" cy="457200"/>
          </a:xfrm>
          <a:prstGeom prst="rect">
            <a:avLst/>
          </a:prstGeom>
        </p:spPr>
        <p:txBody>
          <a:bodyPr vert="horz" anchor="ctr"/>
          <a:lstStyle>
            <a:lvl1pPr algn="l">
              <a:buNone/>
              <a:defRPr lang="en-US" sz="180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ea typeface="+mn-ea"/>
                <a:cs typeface="Helvetica Neue Ligh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/>
          <p:cNvSpPr/>
          <p:nvPr userDrawn="1"/>
        </p:nvSpPr>
        <p:spPr>
          <a:xfrm>
            <a:off x="609600" y="1371600"/>
            <a:ext cx="79248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Isosceles Triangle 14"/>
          <p:cNvSpPr/>
          <p:nvPr userDrawn="1"/>
        </p:nvSpPr>
        <p:spPr>
          <a:xfrm rot="10800000">
            <a:off x="990600" y="3810000"/>
            <a:ext cx="1524000" cy="304799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Isosceles Triangle 15"/>
          <p:cNvSpPr/>
          <p:nvPr userDrawn="1"/>
        </p:nvSpPr>
        <p:spPr>
          <a:xfrm rot="10800000">
            <a:off x="3810000" y="3810000"/>
            <a:ext cx="1524000" cy="304799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Isosceles Triangle 17"/>
          <p:cNvSpPr/>
          <p:nvPr userDrawn="1"/>
        </p:nvSpPr>
        <p:spPr>
          <a:xfrm rot="10800000">
            <a:off x="6629400" y="3810000"/>
            <a:ext cx="1524000" cy="304799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845" y="1415142"/>
            <a:ext cx="2300514" cy="4898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429000" y="1416050"/>
            <a:ext cx="2300288" cy="488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1800" b="0" i="0" kern="1200" dirty="0">
                <a:solidFill>
                  <a:srgbClr val="000000"/>
                </a:solidFill>
                <a:latin typeface="Helvetica Neue Light"/>
                <a:ea typeface="+mn-ea"/>
                <a:cs typeface="Helvetica Neue Ligh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234112" y="1416050"/>
            <a:ext cx="2300288" cy="488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1800" b="0" i="0" kern="1200" dirty="0">
                <a:solidFill>
                  <a:srgbClr val="000000"/>
                </a:solidFill>
                <a:latin typeface="Helvetica Neue Light"/>
                <a:ea typeface="+mn-ea"/>
                <a:cs typeface="Helvetica Neue Ligh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10845" y="2191518"/>
            <a:ext cx="2300288" cy="154228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1200" b="0" i="0" kern="1200" dirty="0" smtClean="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3429000" y="2191518"/>
            <a:ext cx="2300288" cy="154228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1200" b="0" i="0" kern="1200" dirty="0" smtClean="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234112" y="2191518"/>
            <a:ext cx="2300288" cy="154228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kern="1200" dirty="0" smtClean="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610845" y="4288605"/>
            <a:ext cx="2300288" cy="1785938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1200" b="0" i="0"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3429000" y="4288605"/>
            <a:ext cx="2300288" cy="1785938"/>
          </a:xfrm>
          <a:prstGeom prst="rect">
            <a:avLst/>
          </a:prstGeom>
        </p:spPr>
        <p:txBody>
          <a:bodyPr vert="horz"/>
          <a:lstStyle>
            <a:lvl1pPr>
              <a:buNone/>
              <a:defRPr sz="1200" b="0" i="0"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6234112" y="4288605"/>
            <a:ext cx="2300288" cy="1785938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i="0"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611188" y="365125"/>
            <a:ext cx="3038585" cy="62547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 Neue Ligh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20"/>
          <p:cNvSpPr/>
          <p:nvPr userDrawn="1"/>
        </p:nvSpPr>
        <p:spPr>
          <a:xfrm>
            <a:off x="603250" y="2209800"/>
            <a:ext cx="2597150" cy="2362200"/>
          </a:xfrm>
          <a:prstGeom prst="homePlate">
            <a:avLst/>
          </a:prstGeom>
          <a:gradFill flip="none" rotWithShape="1">
            <a:gsLst>
              <a:gs pos="2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10844" y="1415142"/>
            <a:ext cx="7923555" cy="4898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234112" y="2191518"/>
            <a:ext cx="2300288" cy="390448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kern="1200" dirty="0" smtClean="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3429000" y="2209800"/>
            <a:ext cx="2300288" cy="3864743"/>
          </a:xfrm>
          <a:prstGeom prst="rect">
            <a:avLst/>
          </a:prstGeom>
        </p:spPr>
        <p:txBody>
          <a:bodyPr vert="horz"/>
          <a:lstStyle>
            <a:lvl1pPr>
              <a:buNone/>
              <a:defRPr sz="1200" b="0" i="0"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611188" y="365125"/>
            <a:ext cx="3038585" cy="62547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 Neue Ligh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4"/>
          </p:nvPr>
        </p:nvSpPr>
        <p:spPr>
          <a:xfrm>
            <a:off x="603250" y="4953000"/>
            <a:ext cx="2292350" cy="10668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000" b="0" i="0" baseline="0"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5"/>
          </p:nvPr>
        </p:nvSpPr>
        <p:spPr>
          <a:xfrm>
            <a:off x="762000" y="2667000"/>
            <a:ext cx="1676400" cy="1371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 b="0" i="0" baseline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11710" y="427168"/>
            <a:ext cx="3039540" cy="563432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 Neue Ligh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9600" y="1371600"/>
            <a:ext cx="3962400" cy="3200400"/>
          </a:xfrm>
          <a:prstGeom prst="rect">
            <a:avLst/>
          </a:prstGeom>
        </p:spPr>
        <p:txBody>
          <a:bodyPr/>
          <a:lstStyle>
            <a:lvl1pPr>
              <a:buNone/>
              <a:defRPr sz="1200" b="0" i="0"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105400" y="1371600"/>
            <a:ext cx="3428441" cy="522287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baseline="0"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105400" y="2057400"/>
            <a:ext cx="3429000" cy="4038600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i="0" baseline="0"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610845" y="4800600"/>
            <a:ext cx="1843088" cy="1273942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1200" b="0" i="0"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3" name="Picture Placeholder 23"/>
          <p:cNvSpPr>
            <a:spLocks noGrp="1"/>
          </p:cNvSpPr>
          <p:nvPr>
            <p:ph type="pic" sz="quarter" idx="19"/>
          </p:nvPr>
        </p:nvSpPr>
        <p:spPr>
          <a:xfrm>
            <a:off x="2743200" y="4800600"/>
            <a:ext cx="1843088" cy="1278569"/>
          </a:xfrm>
          <a:prstGeom prst="rect">
            <a:avLst/>
          </a:prstGeom>
        </p:spPr>
        <p:txBody>
          <a:bodyPr vert="horz"/>
          <a:lstStyle>
            <a:lvl1pPr>
              <a:buNone/>
              <a:defRPr sz="1200" b="0" i="0"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03250" y="1371600"/>
            <a:ext cx="7931150" cy="47244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200" b="0" i="0"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11710" y="427168"/>
            <a:ext cx="3039540" cy="563432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 Neue Ligh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AA1CD288-2BE4-4256-A1C7-2E3B33F2D21D}" type="datetime1">
              <a:rPr lang="ru-RU"/>
              <a:pPr>
                <a:defRPr/>
              </a:pPr>
              <a:t>25.06.2013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D3429B94-94F9-4989-A9B3-6DEECF2213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651250" y="6248400"/>
            <a:ext cx="228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2642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E06B7-5FD1-4EA9-9B85-4470136031D6}" type="datetimeFigureOut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1250" y="6248400"/>
            <a:ext cx="228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0506D-636D-4047-AF24-6E85FA692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642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E06B7-5FD1-4EA9-9B85-4470136031D6}" type="datetimeFigureOut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250" y="6248400"/>
            <a:ext cx="228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6BEAC-07C6-46B6-A9EA-5E24EBE48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642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E06B7-5FD1-4EA9-9B85-4470136031D6}" type="datetimeFigureOut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250" y="6248400"/>
            <a:ext cx="228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D5816-5F5E-4EFD-B0C8-75BB97A0F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642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E06B7-5FD1-4EA9-9B85-4470136031D6}" type="datetimeFigureOut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6248400"/>
            <a:ext cx="228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B3E00-07C4-4E35-829D-55A9B19AC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642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E06B7-5FD1-4EA9-9B85-4470136031D6}" type="datetimeFigureOut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6248400"/>
            <a:ext cx="228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0F893-DDA7-42A1-82CF-7FC17886D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06294-1B39-4784-987A-BDC36A8DF693}" type="datetime1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99FBB-AB3E-484E-93EA-EADE88BEC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807698A6-43B3-4C9D-A983-7C2F9E424803}" type="datetime1">
              <a:rPr lang="ru-RU"/>
              <a:pPr>
                <a:defRPr/>
              </a:pPr>
              <a:t>25.06.2013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50B7A1A5-D43A-4932-9F9E-C125DBD7B2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3FD3B-C8EA-415A-9B0C-625B0697DF93}" type="datetime1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5E2D8-1B67-4193-B208-C33BD9F9F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8001000" cy="609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914400" y="2362200"/>
            <a:ext cx="3924300" cy="3733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91100" y="2362200"/>
            <a:ext cx="3924300" cy="3733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936875" y="6529388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343650"/>
            <a:ext cx="587375" cy="488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EDCE15B-640E-4908-B123-B35746F272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White_Office_Logo_MFT_RGB.psd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7475" y="133350"/>
            <a:ext cx="24479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#ID_Shablon_presentation_no_name-0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A64FF-9886-4D31-B2EA-4DF046618F56}" type="datetimeFigureOut">
              <a:rPr lang="ru-RU"/>
              <a:pPr>
                <a:defRPr/>
              </a:pPr>
              <a:t>25.06.2013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F3CCD-ECCE-4CDB-A196-A026C7B4A2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A833D8-5D00-4AC0-B04B-ADB70C738DA2}" type="datetime1">
              <a:rPr lang="ru-RU"/>
              <a:pPr>
                <a:defRPr/>
              </a:pPr>
              <a:t>25.06.2013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096129-F540-43B2-9261-0F743A920E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9AE96CDF-3FC2-411A-ADA4-74DED17CF017}" type="datetime1">
              <a:rPr lang="ru-RU"/>
              <a:pPr>
                <a:defRPr/>
              </a:pPr>
              <a:t>25.06.2013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D0558EB1-6C3C-485C-A05A-EED63AE958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F8558-B56A-442F-B48E-26392C00B614}" type="datetime1">
              <a:rPr lang="ru-RU"/>
              <a:pPr>
                <a:defRPr/>
              </a:pPr>
              <a:t>25.06.2013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A5680-1E35-4F95-A79B-C44567C87A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198EC4-5C72-437C-A3E8-A45F9D55A5BC}" type="datetime1">
              <a:rPr lang="ru-RU"/>
              <a:pPr>
                <a:defRPr/>
              </a:pPr>
              <a:t>25.06.2013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601124-4F70-42BD-96E2-38A662E7AB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charset="0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FFF57BEB-2E98-49E1-AB41-DAC665F78FA1}" type="datetime1">
              <a:rPr lang="ru-RU"/>
              <a:pPr>
                <a:defRPr/>
              </a:pPr>
              <a:t>25.06.2013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8CACDA14-ADC8-4E7F-AA3C-544757EB3B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ED4827-718A-401F-B443-003DFE2D069F}" type="datetime1">
              <a:rPr lang="ru-RU"/>
              <a:pPr>
                <a:defRPr/>
              </a:pPr>
              <a:t>25.06.2013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prstClr val="black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4C5D84-FAEC-4B0C-8768-762C81129C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0" r:id="rId1"/>
    <p:sldLayoutId id="2147485070" r:id="rId2"/>
    <p:sldLayoutId id="2147485081" r:id="rId3"/>
    <p:sldLayoutId id="2147485082" r:id="rId4"/>
    <p:sldLayoutId id="2147485083" r:id="rId5"/>
    <p:sldLayoutId id="2147485084" r:id="rId6"/>
    <p:sldLayoutId id="2147485071" r:id="rId7"/>
    <p:sldLayoutId id="2147485085" r:id="rId8"/>
    <p:sldLayoutId id="2147485086" r:id="rId9"/>
    <p:sldLayoutId id="2147485072" r:id="rId10"/>
    <p:sldLayoutId id="2147485073" r:id="rId11"/>
    <p:sldLayoutId id="2147485106" r:id="rId12"/>
    <p:sldLayoutId id="214748510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Trebuchet MS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87" r:id="rId1"/>
    <p:sldLayoutId id="2147485088" r:id="rId2"/>
    <p:sldLayoutId id="2147485089" r:id="rId3"/>
    <p:sldLayoutId id="2147485090" r:id="rId4"/>
    <p:sldLayoutId id="2147485091" r:id="rId5"/>
    <p:sldLayoutId id="2147485092" r:id="rId6"/>
    <p:sldLayoutId id="2147485093" r:id="rId7"/>
    <p:sldLayoutId id="2147485094" r:id="rId8"/>
    <p:sldLayoutId id="2147485095" r:id="rId9"/>
    <p:sldLayoutId id="2147485096" r:id="rId10"/>
    <p:sldLayoutId id="21474850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#ID_Shablon_presentation_ver_10-02.jpg"/>
          <p:cNvPicPr>
            <a:picLocks noChangeAspect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6172200" y="6477000"/>
            <a:ext cx="2286000" cy="381000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10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</a:rPr>
              <a:t>ФИО</a:t>
            </a:r>
            <a:endParaRPr lang="en-US" sz="100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6" name="Text Placeholder 17"/>
          <p:cNvSpPr txBox="1">
            <a:spLocks/>
          </p:cNvSpPr>
          <p:nvPr userDrawn="1"/>
        </p:nvSpPr>
        <p:spPr>
          <a:xfrm>
            <a:off x="7924800" y="6477000"/>
            <a:ext cx="996950" cy="381000"/>
          </a:xfrm>
          <a:prstGeom prst="rect">
            <a:avLst/>
          </a:prstGeom>
        </p:spPr>
        <p:txBody>
          <a:bodyPr/>
          <a:lstStyle>
            <a:lvl1pPr>
              <a:buNone/>
              <a:defRPr sz="1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pPr marL="342900" indent="-342900" algn="r"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fld id="{79583289-5778-436F-B313-52D0699B9820}" type="slidenum">
              <a:rPr lang="ru-RU" smtClean="0"/>
              <a:pPr marL="342900" indent="-342900" algn="r" defTabSz="457200" fontAlgn="auto">
                <a:spcBef>
                  <a:spcPct val="20000"/>
                </a:spcBef>
                <a:spcAft>
                  <a:spcPts val="0"/>
                </a:spcAft>
                <a:buFont typeface="Arial"/>
                <a:buNone/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17"/>
          <p:cNvSpPr txBox="1">
            <a:spLocks/>
          </p:cNvSpPr>
          <p:nvPr userDrawn="1"/>
        </p:nvSpPr>
        <p:spPr>
          <a:xfrm>
            <a:off x="3352800" y="6477000"/>
            <a:ext cx="996950" cy="381000"/>
          </a:xfrm>
          <a:prstGeom prst="rect">
            <a:avLst/>
          </a:prstGeom>
        </p:spPr>
        <p:txBody>
          <a:bodyPr/>
          <a:lstStyle>
            <a:lvl1pPr>
              <a:buNone/>
              <a:defRPr sz="100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dirty="0" smtClean="0"/>
              <a:t>22</a:t>
            </a:r>
            <a:r>
              <a:rPr lang="en-US" dirty="0" smtClean="0"/>
              <a:t>/</a:t>
            </a:r>
            <a:r>
              <a:rPr lang="ru-RU" dirty="0" smtClean="0"/>
              <a:t>01</a:t>
            </a:r>
            <a:r>
              <a:rPr lang="en-US" dirty="0" smtClean="0"/>
              <a:t>/1</a:t>
            </a:r>
            <a:r>
              <a:rPr lang="ru-RU" dirty="0" smtClean="0"/>
              <a:t>3</a:t>
            </a:r>
          </a:p>
        </p:txBody>
      </p:sp>
      <p:sp>
        <p:nvSpPr>
          <p:cNvPr id="8" name="Text Placeholder 21"/>
          <p:cNvSpPr txBox="1">
            <a:spLocks/>
          </p:cNvSpPr>
          <p:nvPr userDrawn="1"/>
        </p:nvSpPr>
        <p:spPr>
          <a:xfrm>
            <a:off x="533400" y="6477000"/>
            <a:ext cx="2286000" cy="381000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0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</a:rPr>
              <a:t>© ОАО «НТЦ ФСК ЕЭС»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4" r:id="rId1"/>
    <p:sldLayoutId id="2147485098" r:id="rId2"/>
    <p:sldLayoutId id="2147485099" r:id="rId3"/>
    <p:sldLayoutId id="2147485075" r:id="rId4"/>
    <p:sldLayoutId id="2147485076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077" r:id="rId12"/>
    <p:sldLayoutId id="2147485078" r:id="rId13"/>
    <p:sldLayoutId id="2147485079" r:id="rId14"/>
    <p:sldLayoutId id="2147485108" r:id="rId15"/>
    <p:sldLayoutId id="2147485109" r:id="rId16"/>
    <p:sldLayoutId id="2147485110" r:id="rId17"/>
    <p:sldLayoutId id="2147485111" r:id="rId18"/>
    <p:sldLayoutId id="2147485112" r:id="rId1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Excel_97-2003_Worksheet1.xls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#ID_Shablon_presentation_ver_10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560" y="1916832"/>
            <a:ext cx="7543800" cy="685800"/>
          </a:xfrm>
          <a:ln>
            <a:solidFill>
              <a:schemeClr val="bg1"/>
            </a:solidFill>
          </a:ln>
          <a:effectLst/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О ПРИМЕНЕНИИ   В  ЭЛЕКТРИЧЕСКИХ СЕТЯХ НАКОПИТЕЛЕЙ ЭНЕРГИИ</a:t>
            </a:r>
            <a:r>
              <a:rPr lang="ru-RU" b="1" dirty="0" smtClean="0">
                <a:ln w="17780" cmpd="sng">
                  <a:solidFill>
                    <a:schemeClr val="bg2"/>
                  </a:solidFill>
                  <a:prstDash val="solid"/>
                  <a:miter lim="800000"/>
                </a:ln>
                <a:solidFill>
                  <a:srgbClr val="252C6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 w="17780" cmpd="sng">
                  <a:solidFill>
                    <a:schemeClr val="bg2"/>
                  </a:solidFill>
                  <a:prstDash val="solid"/>
                  <a:miter lim="800000"/>
                </a:ln>
                <a:solidFill>
                  <a:srgbClr val="252C6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  <a:ea typeface="Tahoma" pitchFamily="34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Arial Narrow" pitchFamily="34" charset="0"/>
              </a:rPr>
              <a:t>Д.т.н., проф., </a:t>
            </a:r>
            <a:r>
              <a:rPr lang="ru-RU" b="1" i="1" dirty="0" smtClean="0">
                <a:solidFill>
                  <a:schemeClr val="tx1"/>
                </a:solidFill>
                <a:latin typeface="Arial Narrow" pitchFamily="34" charset="0"/>
              </a:rPr>
              <a:t>Научный </a:t>
            </a:r>
            <a:r>
              <a:rPr lang="ru-RU" b="1" i="1" dirty="0">
                <a:solidFill>
                  <a:schemeClr val="tx1"/>
                </a:solidFill>
                <a:latin typeface="Arial Narrow" pitchFamily="34" charset="0"/>
              </a:rPr>
              <a:t>руководитель ОАО </a:t>
            </a:r>
            <a:r>
              <a:rPr lang="en-US" b="1" i="1" dirty="0">
                <a:solidFill>
                  <a:schemeClr val="tx1"/>
                </a:solidFill>
                <a:latin typeface="Arial Narrow" pitchFamily="34" charset="0"/>
              </a:rPr>
              <a:t>“</a:t>
            </a:r>
            <a:r>
              <a:rPr lang="ru-RU" b="1" i="1" dirty="0">
                <a:solidFill>
                  <a:schemeClr val="tx1"/>
                </a:solidFill>
                <a:latin typeface="Arial Narrow" pitchFamily="34" charset="0"/>
              </a:rPr>
              <a:t>НТЦ электроэнергетики</a:t>
            </a:r>
            <a:r>
              <a:rPr lang="en-US" b="1" i="1" dirty="0">
                <a:solidFill>
                  <a:schemeClr val="tx1"/>
                </a:solidFill>
                <a:latin typeface="Arial Narrow" pitchFamily="34" charset="0"/>
              </a:rPr>
              <a:t>”  </a:t>
            </a:r>
            <a:r>
              <a:rPr lang="ru-RU" b="1" i="1" dirty="0">
                <a:solidFill>
                  <a:schemeClr val="tx1"/>
                </a:solidFill>
                <a:latin typeface="Arial Narrow" pitchFamily="34" charset="0"/>
              </a:rPr>
              <a:t>Шакарян Ю. Г.</a:t>
            </a:r>
            <a:r>
              <a:rPr lang="en-US" b="1" i="1" dirty="0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Arial Narrow" pitchFamily="34" charset="0"/>
              </a:rPr>
              <a:t>Д.т.н., проф., Заместитель Научного руководителя ОАО </a:t>
            </a:r>
            <a:r>
              <a:rPr lang="en-US" b="1" i="1" dirty="0">
                <a:solidFill>
                  <a:schemeClr val="tx1"/>
                </a:solidFill>
                <a:latin typeface="Arial Narrow" pitchFamily="34" charset="0"/>
              </a:rPr>
              <a:t>“</a:t>
            </a:r>
            <a:r>
              <a:rPr lang="ru-RU" b="1" i="1" dirty="0">
                <a:solidFill>
                  <a:schemeClr val="tx1"/>
                </a:solidFill>
                <a:latin typeface="Arial Narrow" pitchFamily="34" charset="0"/>
              </a:rPr>
              <a:t>НТЦ электроэнергетики</a:t>
            </a:r>
            <a:r>
              <a:rPr lang="en-US" b="1" i="1" dirty="0" smtClean="0">
                <a:solidFill>
                  <a:schemeClr val="tx1"/>
                </a:solidFill>
                <a:latin typeface="Arial Narrow" pitchFamily="34" charset="0"/>
              </a:rPr>
              <a:t>”</a:t>
            </a:r>
            <a:endParaRPr lang="en-US" b="1" i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Arial Narrow" pitchFamily="34" charset="0"/>
              </a:rPr>
              <a:t>Начальник </a:t>
            </a:r>
            <a:r>
              <a:rPr lang="ru-RU" b="1" i="1" dirty="0">
                <a:solidFill>
                  <a:schemeClr val="tx1"/>
                </a:solidFill>
                <a:latin typeface="Arial Narrow" pitchFamily="34" charset="0"/>
              </a:rPr>
              <a:t>отдела новых </a:t>
            </a:r>
            <a:r>
              <a:rPr lang="ru-RU" b="1" i="1" dirty="0" smtClean="0">
                <a:solidFill>
                  <a:schemeClr val="tx1"/>
                </a:solidFill>
                <a:latin typeface="Arial Narrow" pitchFamily="34" charset="0"/>
              </a:rPr>
              <a:t>электросетевых технологий  Н</a:t>
            </a:r>
            <a:r>
              <a:rPr lang="ru-RU" b="1" i="1" dirty="0">
                <a:solidFill>
                  <a:schemeClr val="tx1"/>
                </a:solidFill>
                <a:latin typeface="Arial Narrow" pitchFamily="34" charset="0"/>
              </a:rPr>
              <a:t>. Л.</a:t>
            </a:r>
            <a:r>
              <a:rPr lang="en-US" b="1" i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b="1" i="1" dirty="0">
                <a:solidFill>
                  <a:schemeClr val="tx1"/>
                </a:solidFill>
                <a:latin typeface="Arial Narrow" pitchFamily="34" charset="0"/>
              </a:rPr>
              <a:t>Новиков</a:t>
            </a:r>
            <a:endParaRPr lang="en-US" b="1" i="1" dirty="0">
              <a:solidFill>
                <a:schemeClr val="tx1"/>
              </a:solidFill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23850" y="1563688"/>
            <a:ext cx="72009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Преимущества :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Высокая емкость благодаря большому запасу электролита 80 Втч/кг</a:t>
            </a:r>
          </a:p>
          <a:p>
            <a:pPr eaLnBrk="0" hangingPunct="0">
              <a:lnSpc>
                <a:spcPct val="13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КПД – 80%</a:t>
            </a:r>
          </a:p>
          <a:p>
            <a:pPr eaLnBrk="0" hangingPunct="0">
              <a:lnSpc>
                <a:spcPct val="13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Большое количество циклов –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&gt;10 000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Длительный срок службы – 1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0-20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лет</a:t>
            </a:r>
          </a:p>
          <a:p>
            <a:pPr eaLnBrk="0" hangingPunct="0">
              <a:lnSpc>
                <a:spcPct val="13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Высокое быстродействие –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мсек</a:t>
            </a:r>
          </a:p>
          <a:p>
            <a:pPr eaLnBrk="0" hangingPunct="0">
              <a:lnSpc>
                <a:spcPct val="130000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30000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Недостатки:</a:t>
            </a:r>
          </a:p>
          <a:p>
            <a:pPr eaLnBrk="0" hangingPunct="0">
              <a:lnSpc>
                <a:spcPct val="13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Высокая стоимость, отсутствие серийного  производства</a:t>
            </a:r>
          </a:p>
          <a:p>
            <a:pPr eaLnBrk="0" hangingPunct="0">
              <a:lnSpc>
                <a:spcPct val="13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Единичные установки в мире (4 МВт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1,5 часа макс.)</a:t>
            </a:r>
          </a:p>
          <a:p>
            <a:pPr eaLnBrk="0" hangingPunct="0">
              <a:lnSpc>
                <a:spcPct val="130000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333375"/>
            <a:ext cx="8101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dirty="0" err="1">
                <a:cs typeface="Arial" pitchFamily="34" charset="0"/>
              </a:rPr>
              <a:t>Ванадий-редоксные</a:t>
            </a:r>
            <a:r>
              <a:rPr lang="ru-RU" sz="2400" dirty="0">
                <a:cs typeface="Arial" pitchFamily="34" charset="0"/>
              </a:rPr>
              <a:t> (проточные) аккумуляторы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FB84E5F-10A5-43EF-AD8E-610FB4A3AC76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4050" y="2628900"/>
            <a:ext cx="31448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323850" y="1563688"/>
            <a:ext cx="7200900" cy="44577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Преимущества: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Отработанная технология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Невысокий саморазряд – 3-10% в мес.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Относительно простая система обслуживания</a:t>
            </a:r>
          </a:p>
          <a:p>
            <a:pPr eaLnBrk="0" hangingPunct="0">
              <a:lnSpc>
                <a:spcPct val="130000"/>
              </a:lnSpc>
              <a:defRPr/>
            </a:pP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Недостатки: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Низкая удельная энергоемкость 35 Втч/кг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КПД 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Количество циклов – до 2000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Жесткие требования по экологической безопасности при утилизации</a:t>
            </a:r>
          </a:p>
          <a:p>
            <a:pPr eaLnBrk="0" hangingPunct="0">
              <a:lnSpc>
                <a:spcPct val="130000"/>
              </a:lnSpc>
              <a:defRPr/>
            </a:pP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60350"/>
            <a:ext cx="8172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dirty="0">
                <a:cs typeface="Arial" pitchFamily="34" charset="0"/>
              </a:rPr>
              <a:t>Свинцово-кислотные аккумуляторы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6F8BB8F-12E2-4848-BB12-231BDD743E9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44675"/>
            <a:ext cx="18716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23850" y="1268413"/>
            <a:ext cx="7127875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Преимущества: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Высокая емкость благодаря большому запасу электролита</a:t>
            </a:r>
          </a:p>
          <a:p>
            <a:pPr eaLnBrk="0" hangingPunct="0">
              <a:lnSpc>
                <a:spcPct val="13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КПД – 80%</a:t>
            </a:r>
          </a:p>
          <a:p>
            <a:pPr eaLnBrk="0" hangingPunct="0">
              <a:lnSpc>
                <a:spcPct val="13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Большой количество циклов 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Длительный срок службы</a:t>
            </a:r>
          </a:p>
          <a:p>
            <a:pPr eaLnBrk="0" hangingPunct="0">
              <a:lnSpc>
                <a:spcPct val="13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Высокое быстродействие –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мсек</a:t>
            </a:r>
          </a:p>
          <a:p>
            <a:pPr eaLnBrk="0" hangingPunct="0">
              <a:lnSpc>
                <a:spcPct val="13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Быстрый заряд – 4-5 часов</a:t>
            </a:r>
          </a:p>
          <a:p>
            <a:pPr eaLnBrk="0" hangingPunct="0">
              <a:lnSpc>
                <a:spcPct val="13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Мощность производимых систем до 500 кВт (есть возможность параллельного включения)</a:t>
            </a:r>
          </a:p>
          <a:p>
            <a:pPr eaLnBrk="0" hangingPunct="0">
              <a:lnSpc>
                <a:spcPct val="130000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Недостатки:</a:t>
            </a:r>
          </a:p>
          <a:p>
            <a:pPr eaLnBrk="0" hangingPunct="0">
              <a:lnSpc>
                <a:spcPct val="13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Значительные затраты на обслуживание</a:t>
            </a:r>
          </a:p>
          <a:p>
            <a:pPr eaLnBrk="0" hangingPunct="0">
              <a:lnSpc>
                <a:spcPct val="13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Ограниченное производство</a:t>
            </a:r>
          </a:p>
          <a:p>
            <a:pPr eaLnBrk="0" hangingPunct="0">
              <a:lnSpc>
                <a:spcPct val="130000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333375"/>
            <a:ext cx="8101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dirty="0" err="1">
                <a:cs typeface="Arial" pitchFamily="34" charset="0"/>
              </a:rPr>
              <a:t>Цинк-бромидные</a:t>
            </a:r>
            <a:r>
              <a:rPr lang="ru-RU" sz="2400" dirty="0">
                <a:cs typeface="Arial" pitchFamily="34" charset="0"/>
              </a:rPr>
              <a:t> аккумуляторы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2310C265-0A93-4F48-8B33-6D7E0CD2598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6363" y="4622800"/>
            <a:ext cx="3419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74ED8EA6-509B-425B-AD79-A684BAEE1147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192088" y="1196975"/>
            <a:ext cx="82677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Преимущества:</a:t>
            </a:r>
          </a:p>
          <a:p>
            <a:pPr>
              <a:spcBef>
                <a:spcPts val="6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Наибольшая плотность энергии из всех разновидностей аккумуляторов – как объемная, так и весовая.</a:t>
            </a:r>
          </a:p>
          <a:p>
            <a:pPr>
              <a:spcBef>
                <a:spcPts val="6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Быстрый процесс заряда батарей - до 90% емкости за 30-40 мин</a:t>
            </a:r>
          </a:p>
          <a:p>
            <a:pPr>
              <a:spcBef>
                <a:spcPts val="6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Низкий показатель саморазряда - до 5% в месяц</a:t>
            </a:r>
          </a:p>
          <a:p>
            <a:pPr>
              <a:spcBef>
                <a:spcPts val="6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Могут утилизироваться без предварительной переработки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Недостатки: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Возможность взрыва при механическом повреждении или перезарядке аккумулятора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Достаточно быстрое старение аккумулятора - большинство аккумуляторов резко снижают свои характеристики при хранении или использовании более 5 лет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Для создания аккумуляторных батарей требуется сложная система управления батареей</a:t>
            </a:r>
          </a:p>
          <a:p>
            <a:pPr>
              <a:spcBef>
                <a:spcPts val="6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Относительно высокая стоимость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0" y="333375"/>
            <a:ext cx="8101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dirty="0" err="1">
                <a:cs typeface="Arial" pitchFamily="34" charset="0"/>
              </a:rPr>
              <a:t>Литий-ионные</a:t>
            </a:r>
            <a:r>
              <a:rPr lang="ru-RU" sz="2400" dirty="0">
                <a:cs typeface="Arial" pitchFamily="34" charset="0"/>
              </a:rPr>
              <a:t> аккумуляторы </a:t>
            </a:r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2047875"/>
            <a:ext cx="2430463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704856" cy="518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560" y="799597"/>
            <a:ext cx="8839440" cy="565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94" name="Group 2070"/>
          <p:cNvGraphicFramePr>
            <a:graphicFrameLocks noGrp="1"/>
          </p:cNvGraphicFramePr>
          <p:nvPr>
            <p:ph/>
          </p:nvPr>
        </p:nvGraphicFramePr>
        <p:xfrm>
          <a:off x="217488" y="1379538"/>
          <a:ext cx="8675689" cy="4929206"/>
        </p:xfrm>
        <a:graphic>
          <a:graphicData uri="http://schemas.openxmlformats.org/drawingml/2006/table">
            <a:tbl>
              <a:tblPr/>
              <a:tblGrid>
                <a:gridCol w="1238367"/>
                <a:gridCol w="740328"/>
                <a:gridCol w="1060221"/>
                <a:gridCol w="1245052"/>
                <a:gridCol w="1275016"/>
                <a:gridCol w="1345850"/>
                <a:gridCol w="1770855"/>
              </a:tblGrid>
              <a:tr h="579087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Вид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Параметр</a:t>
                      </a: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Натрий-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серные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Ванадий-редоксные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Свинцово-кислотные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Цинк-бромидные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Литий-ионные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Напряжение разомкнутой цепи (НРЦ)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(В)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2.08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3.4-3.9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22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Удельная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энерго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емкость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Вт ч/кг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Вт ч/л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12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КПД (%)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90-95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0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Температура (С</a:t>
                      </a:r>
                      <a:r>
                        <a:rPr kumimoji="0" lang="ru-RU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280-350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40-80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5-50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20-50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-20 - +45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Электролит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твердый композит (керамика+алюминий)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Раствор оксида ванадия в воде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Серная кислота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Раствор бромида цинка в воде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водные (спиртовые) растворы солей лития или полимерные (твердые) электролиты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8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Вспомогательное оборудование (операции)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Нагрев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Насос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Добавка воды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Насос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не требуется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4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Опыт установки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&gt; 500МВт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&gt; 400 проектов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 МВт,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 проектов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2-10МВт - Проекты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itchFamily="34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Альтаир-Нано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itchFamily="34" charset="0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;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Проекты в Китае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603048B-31BB-456D-969E-AE0F547159D5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16462" name="Text Box 1030"/>
          <p:cNvSpPr txBox="1">
            <a:spLocks noChangeArrowheads="1"/>
          </p:cNvSpPr>
          <p:nvPr/>
        </p:nvSpPr>
        <p:spPr bwMode="auto">
          <a:xfrm>
            <a:off x="0" y="149225"/>
            <a:ext cx="78851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ja-JP" sz="2400" dirty="0"/>
              <a:t>Сравнительные характеристики химических накопителей электроэнергии</a:t>
            </a:r>
            <a:endParaRPr lang="ru-RU" sz="2400" dirty="0"/>
          </a:p>
        </p:txBody>
      </p:sp>
      <p:sp>
        <p:nvSpPr>
          <p:cNvPr id="16463" name="Line 2060"/>
          <p:cNvSpPr>
            <a:spLocks noChangeShapeType="1"/>
          </p:cNvSpPr>
          <p:nvPr/>
        </p:nvSpPr>
        <p:spPr bwMode="auto">
          <a:xfrm>
            <a:off x="250825" y="1412875"/>
            <a:ext cx="187325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http://www.hybrid-drive.ru/images/stories/ta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899807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5918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сравнительные характеристики различных накопителей электроэнергии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248400" y="6492875"/>
            <a:ext cx="28956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FA63CD0-3908-4A56-B5BB-DA6CE40D73B1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101600"/>
            <a:ext cx="8172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dirty="0">
                <a:cs typeface="Arial" pitchFamily="34" charset="0"/>
              </a:rPr>
              <a:t>Оценка применимости батареей различных</a:t>
            </a:r>
            <a:r>
              <a:rPr lang="en-US" sz="2400" dirty="0">
                <a:cs typeface="Arial" pitchFamily="34" charset="0"/>
              </a:rPr>
              <a:t/>
            </a:r>
            <a:br>
              <a:rPr lang="en-US" sz="2400" dirty="0">
                <a:cs typeface="Arial" pitchFamily="34" charset="0"/>
              </a:rPr>
            </a:br>
            <a:r>
              <a:rPr lang="ru-RU" sz="2400" dirty="0">
                <a:cs typeface="Arial" pitchFamily="34" charset="0"/>
              </a:rPr>
              <a:t> технологий для систем накопления энергии</a:t>
            </a:r>
            <a:r>
              <a:rPr lang="en-US" sz="2400" dirty="0">
                <a:cs typeface="Arial" pitchFamily="34" charset="0"/>
              </a:rPr>
              <a:t>*</a:t>
            </a:r>
            <a:endParaRPr lang="ru-RU" sz="2400" dirty="0">
              <a:cs typeface="Arial" pitchFamily="34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741488" y="1052513"/>
            <a:ext cx="6646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Результаты оценки по 10-и бальной шкале</a:t>
            </a:r>
            <a:endParaRPr lang="ru-RU"/>
          </a:p>
        </p:txBody>
      </p:sp>
      <p:sp>
        <p:nvSpPr>
          <p:cNvPr id="17413" name="Rectangle 112"/>
          <p:cNvSpPr>
            <a:spLocks noChangeArrowheads="1"/>
          </p:cNvSpPr>
          <p:nvPr/>
        </p:nvSpPr>
        <p:spPr bwMode="auto">
          <a:xfrm>
            <a:off x="34925" y="6467475"/>
            <a:ext cx="393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000066"/>
                </a:solidFill>
                <a:latin typeface="Times New Roman" pitchFamily="18" charset="0"/>
              </a:rPr>
              <a:t>* </a:t>
            </a:r>
            <a:r>
              <a:rPr lang="ru-RU" sz="1200">
                <a:solidFill>
                  <a:srgbClr val="000066"/>
                </a:solidFill>
                <a:latin typeface="Times New Roman" pitchFamily="18" charset="0"/>
              </a:rPr>
              <a:t>По данным Sandia National Laboratories, США, 2007 год</a:t>
            </a:r>
          </a:p>
        </p:txBody>
      </p:sp>
      <p:sp>
        <p:nvSpPr>
          <p:cNvPr id="17414" name="Rectangle 112"/>
          <p:cNvSpPr>
            <a:spLocks noChangeArrowheads="1"/>
          </p:cNvSpPr>
          <p:nvPr/>
        </p:nvSpPr>
        <p:spPr bwMode="auto">
          <a:xfrm>
            <a:off x="4284663" y="6465888"/>
            <a:ext cx="1622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66"/>
                </a:solidFill>
                <a:latin typeface="Times New Roman" pitchFamily="18" charset="0"/>
              </a:rPr>
              <a:t>*</a:t>
            </a:r>
            <a:r>
              <a:rPr lang="en-US" sz="1200">
                <a:solidFill>
                  <a:srgbClr val="000066"/>
                </a:solidFill>
                <a:latin typeface="Times New Roman" pitchFamily="18" charset="0"/>
              </a:rPr>
              <a:t>* </a:t>
            </a:r>
            <a:r>
              <a:rPr lang="ru-RU" sz="1200">
                <a:solidFill>
                  <a:srgbClr val="000066"/>
                </a:solidFill>
                <a:latin typeface="Times New Roman" pitchFamily="18" charset="0"/>
              </a:rPr>
              <a:t>Экспертная оценка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288" y="1557338"/>
          <a:ext cx="8137525" cy="4819652"/>
        </p:xfrm>
        <a:graphic>
          <a:graphicData uri="http://schemas.openxmlformats.org/drawingml/2006/table">
            <a:tbl>
              <a:tblPr/>
              <a:tblGrid>
                <a:gridCol w="4464838"/>
                <a:gridCol w="720135"/>
                <a:gridCol w="648121"/>
                <a:gridCol w="648121"/>
                <a:gridCol w="720135"/>
                <a:gridCol w="936175"/>
              </a:tblGrid>
              <a:tr h="28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Требования </a:t>
                      </a:r>
                    </a:p>
                  </a:txBody>
                  <a:tcPr marL="7683" marR="7683" marT="7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NaS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 </a:t>
                      </a:r>
                    </a:p>
                  </a:txBody>
                  <a:tcPr marL="7683" marR="7683" marT="7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VRB </a:t>
                      </a:r>
                    </a:p>
                  </a:txBody>
                  <a:tcPr marL="7683" marR="7683" marT="7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Pb </a:t>
                      </a:r>
                    </a:p>
                  </a:txBody>
                  <a:tcPr marL="7683" marR="7683" marT="7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ZnBr </a:t>
                      </a:r>
                    </a:p>
                  </a:txBody>
                  <a:tcPr marL="7683" marR="7683" marT="7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Li-ion** </a:t>
                      </a:r>
                    </a:p>
                  </a:txBody>
                  <a:tcPr marL="7683" marR="7683" marT="7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874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Большая мощность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Высокая эффективность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Низкая стоимость утилизации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4..10 часов работы при номинальной мощности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Низкая полная стоимость (за МВт*ч)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Низкая стоимость перемещения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Коммерческое (серийное) производство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Количество циклов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Срок службы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Низкая стоимость обслуживания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Малая площадь размещения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Итого, баллов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Рисунок 5" descr="http://www.hybrid-drive.ru/images/stories/ta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871375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179512" y="-16598"/>
            <a:ext cx="78488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Расчетный циклический ресурс для различных</a:t>
            </a:r>
            <a:endParaRPr kumimoji="0" lang="en-US" b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аккумуляторных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батарей в зависимости 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 глубины разряда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по данным компании VARTA.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4652963"/>
            <a:ext cx="1622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41"/>
          <p:cNvSpPr>
            <a:spLocks noChangeShapeType="1"/>
          </p:cNvSpPr>
          <p:nvPr/>
        </p:nvSpPr>
        <p:spPr bwMode="auto">
          <a:xfrm>
            <a:off x="2411413" y="2781300"/>
            <a:ext cx="1374775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247" name="AutoShape 42"/>
          <p:cNvSpPr>
            <a:spLocks noChangeArrowheads="1"/>
          </p:cNvSpPr>
          <p:nvPr/>
        </p:nvSpPr>
        <p:spPr bwMode="auto">
          <a:xfrm>
            <a:off x="4389438" y="1489075"/>
            <a:ext cx="287337" cy="11906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1587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ru-RU" sz="1200">
              <a:latin typeface="Times New Roman" pitchFamily="18" charset="0"/>
            </a:endParaRPr>
          </a:p>
        </p:txBody>
      </p:sp>
      <p:sp>
        <p:nvSpPr>
          <p:cNvPr id="10248" name="AutoShape 43"/>
          <p:cNvSpPr>
            <a:spLocks noChangeArrowheads="1"/>
          </p:cNvSpPr>
          <p:nvPr/>
        </p:nvSpPr>
        <p:spPr bwMode="auto">
          <a:xfrm>
            <a:off x="5562600" y="1489075"/>
            <a:ext cx="290513" cy="11906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1587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endParaRPr lang="ru-RU" sz="1200">
              <a:latin typeface="Times New Roman" pitchFamily="18" charset="0"/>
            </a:endParaRPr>
          </a:p>
        </p:txBody>
      </p:sp>
      <p:sp>
        <p:nvSpPr>
          <p:cNvPr id="10249" name="Line 44"/>
          <p:cNvSpPr>
            <a:spLocks noChangeShapeType="1"/>
          </p:cNvSpPr>
          <p:nvPr/>
        </p:nvSpPr>
        <p:spPr bwMode="auto">
          <a:xfrm>
            <a:off x="4389438" y="1622425"/>
            <a:ext cx="287337" cy="0"/>
          </a:xfrm>
          <a:prstGeom prst="line">
            <a:avLst/>
          </a:prstGeom>
          <a:noFill/>
          <a:ln w="1587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45"/>
          <p:cNvSpPr>
            <a:spLocks noChangeShapeType="1"/>
          </p:cNvSpPr>
          <p:nvPr/>
        </p:nvSpPr>
        <p:spPr bwMode="auto">
          <a:xfrm>
            <a:off x="4389438" y="1755775"/>
            <a:ext cx="287337" cy="0"/>
          </a:xfrm>
          <a:prstGeom prst="line">
            <a:avLst/>
          </a:prstGeom>
          <a:noFill/>
          <a:ln w="1587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46"/>
          <p:cNvSpPr>
            <a:spLocks noChangeShapeType="1"/>
          </p:cNvSpPr>
          <p:nvPr/>
        </p:nvSpPr>
        <p:spPr bwMode="auto">
          <a:xfrm>
            <a:off x="4389438" y="1887538"/>
            <a:ext cx="287337" cy="0"/>
          </a:xfrm>
          <a:prstGeom prst="line">
            <a:avLst/>
          </a:prstGeom>
          <a:noFill/>
          <a:ln w="1587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47"/>
          <p:cNvSpPr>
            <a:spLocks noChangeShapeType="1"/>
          </p:cNvSpPr>
          <p:nvPr/>
        </p:nvSpPr>
        <p:spPr bwMode="auto">
          <a:xfrm>
            <a:off x="5562600" y="1622425"/>
            <a:ext cx="290513" cy="0"/>
          </a:xfrm>
          <a:prstGeom prst="line">
            <a:avLst/>
          </a:prstGeom>
          <a:noFill/>
          <a:ln w="1587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48"/>
          <p:cNvSpPr>
            <a:spLocks noChangeShapeType="1"/>
          </p:cNvSpPr>
          <p:nvPr/>
        </p:nvSpPr>
        <p:spPr bwMode="auto">
          <a:xfrm>
            <a:off x="5562600" y="1755775"/>
            <a:ext cx="290513" cy="0"/>
          </a:xfrm>
          <a:prstGeom prst="line">
            <a:avLst/>
          </a:prstGeom>
          <a:noFill/>
          <a:ln w="1587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49"/>
          <p:cNvSpPr>
            <a:spLocks noChangeShapeType="1"/>
          </p:cNvSpPr>
          <p:nvPr/>
        </p:nvSpPr>
        <p:spPr bwMode="auto">
          <a:xfrm>
            <a:off x="5562600" y="1887538"/>
            <a:ext cx="290513" cy="0"/>
          </a:xfrm>
          <a:prstGeom prst="line">
            <a:avLst/>
          </a:prstGeom>
          <a:noFill/>
          <a:ln w="1587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Freeform 50"/>
          <p:cNvSpPr>
            <a:spLocks/>
          </p:cNvSpPr>
          <p:nvPr/>
        </p:nvSpPr>
        <p:spPr bwMode="auto">
          <a:xfrm>
            <a:off x="4676775" y="1622425"/>
            <a:ext cx="885825" cy="49213"/>
          </a:xfrm>
          <a:custGeom>
            <a:avLst/>
            <a:gdLst>
              <a:gd name="T0" fmla="*/ 0 w 111"/>
              <a:gd name="T1" fmla="*/ 0 h 7"/>
              <a:gd name="T2" fmla="*/ 2147483647 w 111"/>
              <a:gd name="T3" fmla="*/ 2147483647 h 7"/>
              <a:gd name="T4" fmla="*/ 2147483647 w 111"/>
              <a:gd name="T5" fmla="*/ 0 h 7"/>
              <a:gd name="T6" fmla="*/ 0 60000 65536"/>
              <a:gd name="T7" fmla="*/ 0 60000 65536"/>
              <a:gd name="T8" fmla="*/ 0 60000 65536"/>
              <a:gd name="T9" fmla="*/ 0 w 111"/>
              <a:gd name="T10" fmla="*/ 0 h 7"/>
              <a:gd name="T11" fmla="*/ 111 w 111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" h="7">
                <a:moveTo>
                  <a:pt x="0" y="0"/>
                </a:moveTo>
                <a:cubicBezTo>
                  <a:pt x="18" y="3"/>
                  <a:pt x="37" y="7"/>
                  <a:pt x="55" y="7"/>
                </a:cubicBezTo>
                <a:cubicBezTo>
                  <a:pt x="73" y="7"/>
                  <a:pt x="102" y="1"/>
                  <a:pt x="111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Freeform 51"/>
          <p:cNvSpPr>
            <a:spLocks/>
          </p:cNvSpPr>
          <p:nvPr/>
        </p:nvSpPr>
        <p:spPr bwMode="auto">
          <a:xfrm>
            <a:off x="4676775" y="1762125"/>
            <a:ext cx="885825" cy="49213"/>
          </a:xfrm>
          <a:custGeom>
            <a:avLst/>
            <a:gdLst>
              <a:gd name="T0" fmla="*/ 0 w 111"/>
              <a:gd name="T1" fmla="*/ 0 h 7"/>
              <a:gd name="T2" fmla="*/ 2147483647 w 111"/>
              <a:gd name="T3" fmla="*/ 2147483647 h 7"/>
              <a:gd name="T4" fmla="*/ 2147483647 w 111"/>
              <a:gd name="T5" fmla="*/ 0 h 7"/>
              <a:gd name="T6" fmla="*/ 0 60000 65536"/>
              <a:gd name="T7" fmla="*/ 0 60000 65536"/>
              <a:gd name="T8" fmla="*/ 0 60000 65536"/>
              <a:gd name="T9" fmla="*/ 0 w 111"/>
              <a:gd name="T10" fmla="*/ 0 h 7"/>
              <a:gd name="T11" fmla="*/ 111 w 111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" h="7">
                <a:moveTo>
                  <a:pt x="0" y="0"/>
                </a:moveTo>
                <a:cubicBezTo>
                  <a:pt x="18" y="3"/>
                  <a:pt x="37" y="7"/>
                  <a:pt x="55" y="7"/>
                </a:cubicBezTo>
                <a:cubicBezTo>
                  <a:pt x="73" y="7"/>
                  <a:pt x="102" y="1"/>
                  <a:pt x="111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Freeform 52"/>
          <p:cNvSpPr>
            <a:spLocks/>
          </p:cNvSpPr>
          <p:nvPr/>
        </p:nvSpPr>
        <p:spPr bwMode="auto">
          <a:xfrm>
            <a:off x="4686300" y="1887538"/>
            <a:ext cx="885825" cy="49212"/>
          </a:xfrm>
          <a:custGeom>
            <a:avLst/>
            <a:gdLst>
              <a:gd name="T0" fmla="*/ 0 w 111"/>
              <a:gd name="T1" fmla="*/ 0 h 7"/>
              <a:gd name="T2" fmla="*/ 2147483647 w 111"/>
              <a:gd name="T3" fmla="*/ 2147483647 h 7"/>
              <a:gd name="T4" fmla="*/ 2147483647 w 111"/>
              <a:gd name="T5" fmla="*/ 0 h 7"/>
              <a:gd name="T6" fmla="*/ 0 60000 65536"/>
              <a:gd name="T7" fmla="*/ 0 60000 65536"/>
              <a:gd name="T8" fmla="*/ 0 60000 65536"/>
              <a:gd name="T9" fmla="*/ 0 w 111"/>
              <a:gd name="T10" fmla="*/ 0 h 7"/>
              <a:gd name="T11" fmla="*/ 111 w 111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" h="7">
                <a:moveTo>
                  <a:pt x="0" y="0"/>
                </a:moveTo>
                <a:cubicBezTo>
                  <a:pt x="18" y="3"/>
                  <a:pt x="37" y="7"/>
                  <a:pt x="55" y="7"/>
                </a:cubicBezTo>
                <a:cubicBezTo>
                  <a:pt x="73" y="7"/>
                  <a:pt x="102" y="1"/>
                  <a:pt x="111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53"/>
          <p:cNvSpPr>
            <a:spLocks noChangeShapeType="1"/>
          </p:cNvSpPr>
          <p:nvPr/>
        </p:nvSpPr>
        <p:spPr bwMode="auto">
          <a:xfrm flipH="1">
            <a:off x="4465638" y="1887538"/>
            <a:ext cx="109537" cy="131762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54"/>
          <p:cNvSpPr>
            <a:spLocks noChangeShapeType="1"/>
          </p:cNvSpPr>
          <p:nvPr/>
        </p:nvSpPr>
        <p:spPr bwMode="auto">
          <a:xfrm>
            <a:off x="4465638" y="2027238"/>
            <a:ext cx="141287" cy="123825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55"/>
          <p:cNvSpPr>
            <a:spLocks noChangeShapeType="1"/>
          </p:cNvSpPr>
          <p:nvPr/>
        </p:nvSpPr>
        <p:spPr bwMode="auto">
          <a:xfrm flipH="1">
            <a:off x="4435475" y="2151063"/>
            <a:ext cx="179388" cy="13335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56"/>
          <p:cNvSpPr>
            <a:spLocks noChangeShapeType="1"/>
          </p:cNvSpPr>
          <p:nvPr/>
        </p:nvSpPr>
        <p:spPr bwMode="auto">
          <a:xfrm>
            <a:off x="4435475" y="2284413"/>
            <a:ext cx="201613" cy="131762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57"/>
          <p:cNvSpPr>
            <a:spLocks noChangeShapeType="1"/>
          </p:cNvSpPr>
          <p:nvPr/>
        </p:nvSpPr>
        <p:spPr bwMode="auto">
          <a:xfrm flipH="1">
            <a:off x="4403725" y="2416175"/>
            <a:ext cx="233363" cy="131763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58"/>
          <p:cNvSpPr>
            <a:spLocks noChangeShapeType="1"/>
          </p:cNvSpPr>
          <p:nvPr/>
        </p:nvSpPr>
        <p:spPr bwMode="auto">
          <a:xfrm>
            <a:off x="4481513" y="1887538"/>
            <a:ext cx="103187" cy="131762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59"/>
          <p:cNvSpPr>
            <a:spLocks noChangeShapeType="1"/>
          </p:cNvSpPr>
          <p:nvPr/>
        </p:nvSpPr>
        <p:spPr bwMode="auto">
          <a:xfrm flipH="1">
            <a:off x="4449763" y="2019300"/>
            <a:ext cx="134937" cy="131763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60"/>
          <p:cNvSpPr>
            <a:spLocks noChangeShapeType="1"/>
          </p:cNvSpPr>
          <p:nvPr/>
        </p:nvSpPr>
        <p:spPr bwMode="auto">
          <a:xfrm>
            <a:off x="4449763" y="2151063"/>
            <a:ext cx="173037" cy="13335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61"/>
          <p:cNvSpPr>
            <a:spLocks noChangeShapeType="1"/>
          </p:cNvSpPr>
          <p:nvPr/>
        </p:nvSpPr>
        <p:spPr bwMode="auto">
          <a:xfrm flipH="1">
            <a:off x="4419600" y="2284413"/>
            <a:ext cx="203200" cy="123825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62"/>
          <p:cNvSpPr>
            <a:spLocks noChangeShapeType="1"/>
          </p:cNvSpPr>
          <p:nvPr/>
        </p:nvSpPr>
        <p:spPr bwMode="auto">
          <a:xfrm>
            <a:off x="4419600" y="2408238"/>
            <a:ext cx="234950" cy="1397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63"/>
          <p:cNvSpPr>
            <a:spLocks noChangeShapeType="1"/>
          </p:cNvSpPr>
          <p:nvPr/>
        </p:nvSpPr>
        <p:spPr bwMode="auto">
          <a:xfrm flipH="1">
            <a:off x="5634038" y="1901825"/>
            <a:ext cx="109537" cy="131763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64"/>
          <p:cNvSpPr>
            <a:spLocks noChangeShapeType="1"/>
          </p:cNvSpPr>
          <p:nvPr/>
        </p:nvSpPr>
        <p:spPr bwMode="auto">
          <a:xfrm>
            <a:off x="5634038" y="2041525"/>
            <a:ext cx="141287" cy="125413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65"/>
          <p:cNvSpPr>
            <a:spLocks noChangeShapeType="1"/>
          </p:cNvSpPr>
          <p:nvPr/>
        </p:nvSpPr>
        <p:spPr bwMode="auto">
          <a:xfrm flipH="1">
            <a:off x="5603875" y="2166938"/>
            <a:ext cx="179388" cy="131762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66"/>
          <p:cNvSpPr>
            <a:spLocks noChangeShapeType="1"/>
          </p:cNvSpPr>
          <p:nvPr/>
        </p:nvSpPr>
        <p:spPr bwMode="auto">
          <a:xfrm>
            <a:off x="5603875" y="2298700"/>
            <a:ext cx="203200" cy="131763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67"/>
          <p:cNvSpPr>
            <a:spLocks noChangeShapeType="1"/>
          </p:cNvSpPr>
          <p:nvPr/>
        </p:nvSpPr>
        <p:spPr bwMode="auto">
          <a:xfrm flipH="1">
            <a:off x="5572125" y="2430463"/>
            <a:ext cx="234950" cy="13335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Line 68"/>
          <p:cNvSpPr>
            <a:spLocks noChangeShapeType="1"/>
          </p:cNvSpPr>
          <p:nvPr/>
        </p:nvSpPr>
        <p:spPr bwMode="auto">
          <a:xfrm>
            <a:off x="5649913" y="1901825"/>
            <a:ext cx="103187" cy="131763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Line 69"/>
          <p:cNvSpPr>
            <a:spLocks noChangeShapeType="1"/>
          </p:cNvSpPr>
          <p:nvPr/>
        </p:nvSpPr>
        <p:spPr bwMode="auto">
          <a:xfrm flipH="1">
            <a:off x="5618163" y="2033588"/>
            <a:ext cx="134937" cy="13335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5" name="Line 70"/>
          <p:cNvSpPr>
            <a:spLocks noChangeShapeType="1"/>
          </p:cNvSpPr>
          <p:nvPr/>
        </p:nvSpPr>
        <p:spPr bwMode="auto">
          <a:xfrm>
            <a:off x="5618163" y="2166938"/>
            <a:ext cx="174625" cy="131762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6" name="Line 71"/>
          <p:cNvSpPr>
            <a:spLocks noChangeShapeType="1"/>
          </p:cNvSpPr>
          <p:nvPr/>
        </p:nvSpPr>
        <p:spPr bwMode="auto">
          <a:xfrm flipH="1">
            <a:off x="5588000" y="2298700"/>
            <a:ext cx="204788" cy="125413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7" name="Line 72"/>
          <p:cNvSpPr>
            <a:spLocks noChangeShapeType="1"/>
          </p:cNvSpPr>
          <p:nvPr/>
        </p:nvSpPr>
        <p:spPr bwMode="auto">
          <a:xfrm>
            <a:off x="5588000" y="2424113"/>
            <a:ext cx="234950" cy="1397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" name="Line 73"/>
          <p:cNvSpPr>
            <a:spLocks noChangeShapeType="1"/>
          </p:cNvSpPr>
          <p:nvPr/>
        </p:nvSpPr>
        <p:spPr bwMode="auto">
          <a:xfrm flipH="1">
            <a:off x="4678363" y="1598613"/>
            <a:ext cx="23812" cy="52387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54" name="Line 74"/>
          <p:cNvSpPr>
            <a:spLocks noChangeShapeType="1"/>
          </p:cNvSpPr>
          <p:nvPr/>
        </p:nvSpPr>
        <p:spPr bwMode="auto">
          <a:xfrm flipH="1">
            <a:off x="4718050" y="1598613"/>
            <a:ext cx="23813" cy="52387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55" name="Line 75"/>
          <p:cNvSpPr>
            <a:spLocks noChangeShapeType="1"/>
          </p:cNvSpPr>
          <p:nvPr/>
        </p:nvSpPr>
        <p:spPr bwMode="auto">
          <a:xfrm flipH="1">
            <a:off x="4764088" y="1606550"/>
            <a:ext cx="23812" cy="52388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56" name="Line 76"/>
          <p:cNvSpPr>
            <a:spLocks noChangeShapeType="1"/>
          </p:cNvSpPr>
          <p:nvPr/>
        </p:nvSpPr>
        <p:spPr bwMode="auto">
          <a:xfrm flipH="1">
            <a:off x="4678363" y="1731963"/>
            <a:ext cx="23812" cy="50800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57" name="Line 77"/>
          <p:cNvSpPr>
            <a:spLocks noChangeShapeType="1"/>
          </p:cNvSpPr>
          <p:nvPr/>
        </p:nvSpPr>
        <p:spPr bwMode="auto">
          <a:xfrm flipH="1">
            <a:off x="4718050" y="1731963"/>
            <a:ext cx="23813" cy="50800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58" name="Line 78"/>
          <p:cNvSpPr>
            <a:spLocks noChangeShapeType="1"/>
          </p:cNvSpPr>
          <p:nvPr/>
        </p:nvSpPr>
        <p:spPr bwMode="auto">
          <a:xfrm flipH="1">
            <a:off x="4764088" y="1738313"/>
            <a:ext cx="23812" cy="52387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59" name="Line 79"/>
          <p:cNvSpPr>
            <a:spLocks noChangeShapeType="1"/>
          </p:cNvSpPr>
          <p:nvPr/>
        </p:nvSpPr>
        <p:spPr bwMode="auto">
          <a:xfrm flipH="1">
            <a:off x="4678363" y="1863725"/>
            <a:ext cx="23812" cy="52388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0" name="Line 80"/>
          <p:cNvSpPr>
            <a:spLocks noChangeShapeType="1"/>
          </p:cNvSpPr>
          <p:nvPr/>
        </p:nvSpPr>
        <p:spPr bwMode="auto">
          <a:xfrm flipH="1">
            <a:off x="4718050" y="1863725"/>
            <a:ext cx="23813" cy="52388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1" name="Line 81"/>
          <p:cNvSpPr>
            <a:spLocks noChangeShapeType="1"/>
          </p:cNvSpPr>
          <p:nvPr/>
        </p:nvSpPr>
        <p:spPr bwMode="auto">
          <a:xfrm flipH="1">
            <a:off x="4764088" y="1871663"/>
            <a:ext cx="23812" cy="50800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2" name="Line 82"/>
          <p:cNvSpPr>
            <a:spLocks noChangeShapeType="1"/>
          </p:cNvSpPr>
          <p:nvPr/>
        </p:nvSpPr>
        <p:spPr bwMode="auto">
          <a:xfrm>
            <a:off x="5532438" y="1606550"/>
            <a:ext cx="15875" cy="52388"/>
          </a:xfrm>
          <a:prstGeom prst="line">
            <a:avLst/>
          </a:prstGeom>
          <a:noFill/>
          <a:ln w="2222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3" name="Line 83"/>
          <p:cNvSpPr>
            <a:spLocks noChangeShapeType="1"/>
          </p:cNvSpPr>
          <p:nvPr/>
        </p:nvSpPr>
        <p:spPr bwMode="auto">
          <a:xfrm>
            <a:off x="5454650" y="1614488"/>
            <a:ext cx="15875" cy="50800"/>
          </a:xfrm>
          <a:prstGeom prst="line">
            <a:avLst/>
          </a:prstGeom>
          <a:noFill/>
          <a:ln w="2222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4" name="Line 84"/>
          <p:cNvSpPr>
            <a:spLocks noChangeShapeType="1"/>
          </p:cNvSpPr>
          <p:nvPr/>
        </p:nvSpPr>
        <p:spPr bwMode="auto">
          <a:xfrm>
            <a:off x="5492750" y="1606550"/>
            <a:ext cx="15875" cy="52388"/>
          </a:xfrm>
          <a:prstGeom prst="line">
            <a:avLst/>
          </a:prstGeom>
          <a:noFill/>
          <a:ln w="2222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5" name="Line 85"/>
          <p:cNvSpPr>
            <a:spLocks noChangeShapeType="1"/>
          </p:cNvSpPr>
          <p:nvPr/>
        </p:nvSpPr>
        <p:spPr bwMode="auto">
          <a:xfrm>
            <a:off x="5532438" y="1746250"/>
            <a:ext cx="15875" cy="52388"/>
          </a:xfrm>
          <a:prstGeom prst="line">
            <a:avLst/>
          </a:prstGeom>
          <a:noFill/>
          <a:ln w="2222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6" name="Line 86"/>
          <p:cNvSpPr>
            <a:spLocks noChangeShapeType="1"/>
          </p:cNvSpPr>
          <p:nvPr/>
        </p:nvSpPr>
        <p:spPr bwMode="auto">
          <a:xfrm>
            <a:off x="5454650" y="1754188"/>
            <a:ext cx="15875" cy="50800"/>
          </a:xfrm>
          <a:prstGeom prst="line">
            <a:avLst/>
          </a:prstGeom>
          <a:noFill/>
          <a:ln w="2222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7" name="Line 87"/>
          <p:cNvSpPr>
            <a:spLocks noChangeShapeType="1"/>
          </p:cNvSpPr>
          <p:nvPr/>
        </p:nvSpPr>
        <p:spPr bwMode="auto">
          <a:xfrm>
            <a:off x="5492750" y="1746250"/>
            <a:ext cx="15875" cy="52388"/>
          </a:xfrm>
          <a:prstGeom prst="line">
            <a:avLst/>
          </a:prstGeom>
          <a:noFill/>
          <a:ln w="2222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8" name="Line 88"/>
          <p:cNvSpPr>
            <a:spLocks noChangeShapeType="1"/>
          </p:cNvSpPr>
          <p:nvPr/>
        </p:nvSpPr>
        <p:spPr bwMode="auto">
          <a:xfrm>
            <a:off x="5540375" y="1871663"/>
            <a:ext cx="15875" cy="50800"/>
          </a:xfrm>
          <a:prstGeom prst="line">
            <a:avLst/>
          </a:prstGeom>
          <a:noFill/>
          <a:ln w="2222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9" name="Line 89"/>
          <p:cNvSpPr>
            <a:spLocks noChangeShapeType="1"/>
          </p:cNvSpPr>
          <p:nvPr/>
        </p:nvSpPr>
        <p:spPr bwMode="auto">
          <a:xfrm>
            <a:off x="5462588" y="1878013"/>
            <a:ext cx="14287" cy="52387"/>
          </a:xfrm>
          <a:prstGeom prst="line">
            <a:avLst/>
          </a:prstGeom>
          <a:noFill/>
          <a:ln w="2222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70" name="Line 90"/>
          <p:cNvSpPr>
            <a:spLocks noChangeShapeType="1"/>
          </p:cNvSpPr>
          <p:nvPr/>
        </p:nvSpPr>
        <p:spPr bwMode="auto">
          <a:xfrm>
            <a:off x="5500688" y="1871663"/>
            <a:ext cx="15875" cy="50800"/>
          </a:xfrm>
          <a:prstGeom prst="line">
            <a:avLst/>
          </a:prstGeom>
          <a:noFill/>
          <a:ln w="2222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71" name="Line 91"/>
          <p:cNvSpPr>
            <a:spLocks noChangeShapeType="1"/>
          </p:cNvSpPr>
          <p:nvPr/>
        </p:nvSpPr>
        <p:spPr bwMode="auto">
          <a:xfrm>
            <a:off x="4357688" y="1598613"/>
            <a:ext cx="31750" cy="60325"/>
          </a:xfrm>
          <a:prstGeom prst="line">
            <a:avLst/>
          </a:prstGeom>
          <a:noFill/>
          <a:ln w="2222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72" name="Line 92"/>
          <p:cNvSpPr>
            <a:spLocks noChangeShapeType="1"/>
          </p:cNvSpPr>
          <p:nvPr/>
        </p:nvSpPr>
        <p:spPr bwMode="auto">
          <a:xfrm>
            <a:off x="4279900" y="1606550"/>
            <a:ext cx="30163" cy="58738"/>
          </a:xfrm>
          <a:prstGeom prst="line">
            <a:avLst/>
          </a:prstGeom>
          <a:noFill/>
          <a:ln w="2222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73" name="Line 93"/>
          <p:cNvSpPr>
            <a:spLocks noChangeShapeType="1"/>
          </p:cNvSpPr>
          <p:nvPr/>
        </p:nvSpPr>
        <p:spPr bwMode="auto">
          <a:xfrm>
            <a:off x="4318000" y="1598613"/>
            <a:ext cx="31750" cy="60325"/>
          </a:xfrm>
          <a:prstGeom prst="line">
            <a:avLst/>
          </a:prstGeom>
          <a:noFill/>
          <a:ln w="2222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74" name="Line 94"/>
          <p:cNvSpPr>
            <a:spLocks noChangeShapeType="1"/>
          </p:cNvSpPr>
          <p:nvPr/>
        </p:nvSpPr>
        <p:spPr bwMode="auto">
          <a:xfrm>
            <a:off x="4357688" y="1731963"/>
            <a:ext cx="31750" cy="58737"/>
          </a:xfrm>
          <a:prstGeom prst="line">
            <a:avLst/>
          </a:prstGeom>
          <a:noFill/>
          <a:ln w="2222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75" name="Line 95"/>
          <p:cNvSpPr>
            <a:spLocks noChangeShapeType="1"/>
          </p:cNvSpPr>
          <p:nvPr/>
        </p:nvSpPr>
        <p:spPr bwMode="auto">
          <a:xfrm>
            <a:off x="4279900" y="1738313"/>
            <a:ext cx="30163" cy="60325"/>
          </a:xfrm>
          <a:prstGeom prst="line">
            <a:avLst/>
          </a:prstGeom>
          <a:noFill/>
          <a:ln w="2222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76" name="Line 96"/>
          <p:cNvSpPr>
            <a:spLocks noChangeShapeType="1"/>
          </p:cNvSpPr>
          <p:nvPr/>
        </p:nvSpPr>
        <p:spPr bwMode="auto">
          <a:xfrm>
            <a:off x="4318000" y="1731963"/>
            <a:ext cx="31750" cy="58737"/>
          </a:xfrm>
          <a:prstGeom prst="line">
            <a:avLst/>
          </a:prstGeom>
          <a:noFill/>
          <a:ln w="2222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77" name="Line 97"/>
          <p:cNvSpPr>
            <a:spLocks noChangeShapeType="1"/>
          </p:cNvSpPr>
          <p:nvPr/>
        </p:nvSpPr>
        <p:spPr bwMode="auto">
          <a:xfrm>
            <a:off x="4357688" y="1863725"/>
            <a:ext cx="31750" cy="58738"/>
          </a:xfrm>
          <a:prstGeom prst="line">
            <a:avLst/>
          </a:prstGeom>
          <a:noFill/>
          <a:ln w="2222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78" name="Line 98"/>
          <p:cNvSpPr>
            <a:spLocks noChangeShapeType="1"/>
          </p:cNvSpPr>
          <p:nvPr/>
        </p:nvSpPr>
        <p:spPr bwMode="auto">
          <a:xfrm>
            <a:off x="4279900" y="1871663"/>
            <a:ext cx="30163" cy="58737"/>
          </a:xfrm>
          <a:prstGeom prst="line">
            <a:avLst/>
          </a:prstGeom>
          <a:noFill/>
          <a:ln w="2222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79" name="Line 99"/>
          <p:cNvSpPr>
            <a:spLocks noChangeShapeType="1"/>
          </p:cNvSpPr>
          <p:nvPr/>
        </p:nvSpPr>
        <p:spPr bwMode="auto">
          <a:xfrm>
            <a:off x="4318000" y="1863725"/>
            <a:ext cx="31750" cy="58738"/>
          </a:xfrm>
          <a:prstGeom prst="line">
            <a:avLst/>
          </a:prstGeom>
          <a:noFill/>
          <a:ln w="2222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80" name="Line 100"/>
          <p:cNvSpPr>
            <a:spLocks noChangeShapeType="1"/>
          </p:cNvSpPr>
          <p:nvPr/>
        </p:nvSpPr>
        <p:spPr bwMode="auto">
          <a:xfrm flipH="1">
            <a:off x="5853113" y="1592263"/>
            <a:ext cx="15875" cy="58737"/>
          </a:xfrm>
          <a:prstGeom prst="line">
            <a:avLst/>
          </a:prstGeom>
          <a:noFill/>
          <a:ln w="2222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81" name="Line 101"/>
          <p:cNvSpPr>
            <a:spLocks noChangeShapeType="1"/>
          </p:cNvSpPr>
          <p:nvPr/>
        </p:nvSpPr>
        <p:spPr bwMode="auto">
          <a:xfrm flipH="1">
            <a:off x="5884863" y="1606550"/>
            <a:ext cx="15875" cy="58738"/>
          </a:xfrm>
          <a:prstGeom prst="line">
            <a:avLst/>
          </a:prstGeom>
          <a:noFill/>
          <a:ln w="2222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82" name="Line 102"/>
          <p:cNvSpPr>
            <a:spLocks noChangeShapeType="1"/>
          </p:cNvSpPr>
          <p:nvPr/>
        </p:nvSpPr>
        <p:spPr bwMode="auto">
          <a:xfrm flipH="1">
            <a:off x="5916613" y="1614488"/>
            <a:ext cx="15875" cy="58737"/>
          </a:xfrm>
          <a:prstGeom prst="line">
            <a:avLst/>
          </a:prstGeom>
          <a:noFill/>
          <a:ln w="2222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83" name="Line 103"/>
          <p:cNvSpPr>
            <a:spLocks noChangeShapeType="1"/>
          </p:cNvSpPr>
          <p:nvPr/>
        </p:nvSpPr>
        <p:spPr bwMode="auto">
          <a:xfrm flipH="1">
            <a:off x="5846763" y="1731963"/>
            <a:ext cx="15875" cy="58737"/>
          </a:xfrm>
          <a:prstGeom prst="line">
            <a:avLst/>
          </a:prstGeom>
          <a:noFill/>
          <a:ln w="2222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84" name="Line 104"/>
          <p:cNvSpPr>
            <a:spLocks noChangeShapeType="1"/>
          </p:cNvSpPr>
          <p:nvPr/>
        </p:nvSpPr>
        <p:spPr bwMode="auto">
          <a:xfrm flipH="1">
            <a:off x="5876925" y="1746250"/>
            <a:ext cx="15875" cy="58738"/>
          </a:xfrm>
          <a:prstGeom prst="line">
            <a:avLst/>
          </a:prstGeom>
          <a:noFill/>
          <a:ln w="2222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85" name="Line 105"/>
          <p:cNvSpPr>
            <a:spLocks noChangeShapeType="1"/>
          </p:cNvSpPr>
          <p:nvPr/>
        </p:nvSpPr>
        <p:spPr bwMode="auto">
          <a:xfrm flipH="1">
            <a:off x="5908675" y="1754188"/>
            <a:ext cx="15875" cy="58737"/>
          </a:xfrm>
          <a:prstGeom prst="line">
            <a:avLst/>
          </a:prstGeom>
          <a:noFill/>
          <a:ln w="2222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86" name="Line 106"/>
          <p:cNvSpPr>
            <a:spLocks noChangeShapeType="1"/>
          </p:cNvSpPr>
          <p:nvPr/>
        </p:nvSpPr>
        <p:spPr bwMode="auto">
          <a:xfrm flipH="1">
            <a:off x="5846763" y="1863725"/>
            <a:ext cx="15875" cy="58738"/>
          </a:xfrm>
          <a:prstGeom prst="line">
            <a:avLst/>
          </a:prstGeom>
          <a:noFill/>
          <a:ln w="2222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87" name="Line 107"/>
          <p:cNvSpPr>
            <a:spLocks noChangeShapeType="1"/>
          </p:cNvSpPr>
          <p:nvPr/>
        </p:nvSpPr>
        <p:spPr bwMode="auto">
          <a:xfrm flipH="1">
            <a:off x="5876925" y="1878013"/>
            <a:ext cx="15875" cy="60325"/>
          </a:xfrm>
          <a:prstGeom prst="line">
            <a:avLst/>
          </a:prstGeom>
          <a:noFill/>
          <a:ln w="2222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88" name="Line 108"/>
          <p:cNvSpPr>
            <a:spLocks noChangeShapeType="1"/>
          </p:cNvSpPr>
          <p:nvPr/>
        </p:nvSpPr>
        <p:spPr bwMode="auto">
          <a:xfrm flipH="1">
            <a:off x="5908675" y="1885950"/>
            <a:ext cx="15875" cy="58738"/>
          </a:xfrm>
          <a:prstGeom prst="line">
            <a:avLst/>
          </a:prstGeom>
          <a:noFill/>
          <a:ln w="22225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0314" name="Freeform 109"/>
          <p:cNvSpPr>
            <a:spLocks/>
          </p:cNvSpPr>
          <p:nvPr/>
        </p:nvSpPr>
        <p:spPr bwMode="auto">
          <a:xfrm>
            <a:off x="5932488" y="1928813"/>
            <a:ext cx="203200" cy="715962"/>
          </a:xfrm>
          <a:custGeom>
            <a:avLst/>
            <a:gdLst>
              <a:gd name="T0" fmla="*/ 0 w 27"/>
              <a:gd name="T1" fmla="*/ 0 h 123"/>
              <a:gd name="T2" fmla="*/ 2147483647 w 27"/>
              <a:gd name="T3" fmla="*/ 2147483647 h 123"/>
              <a:gd name="T4" fmla="*/ 0 60000 65536"/>
              <a:gd name="T5" fmla="*/ 0 60000 65536"/>
              <a:gd name="T6" fmla="*/ 0 w 27"/>
              <a:gd name="T7" fmla="*/ 0 h 123"/>
              <a:gd name="T8" fmla="*/ 27 w 27"/>
              <a:gd name="T9" fmla="*/ 123 h 12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" h="123">
                <a:moveTo>
                  <a:pt x="0" y="0"/>
                </a:moveTo>
                <a:cubicBezTo>
                  <a:pt x="8" y="55"/>
                  <a:pt x="17" y="110"/>
                  <a:pt x="27" y="123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5" name="Line 110"/>
          <p:cNvSpPr>
            <a:spLocks noChangeShapeType="1"/>
          </p:cNvSpPr>
          <p:nvPr/>
        </p:nvSpPr>
        <p:spPr bwMode="auto">
          <a:xfrm>
            <a:off x="5924550" y="1639888"/>
            <a:ext cx="227013" cy="1019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6" name="Line 111"/>
          <p:cNvSpPr>
            <a:spLocks noChangeShapeType="1"/>
          </p:cNvSpPr>
          <p:nvPr/>
        </p:nvSpPr>
        <p:spPr bwMode="auto">
          <a:xfrm>
            <a:off x="5924550" y="1795463"/>
            <a:ext cx="231775" cy="912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7" name="Line 115"/>
          <p:cNvSpPr>
            <a:spLocks noChangeShapeType="1"/>
          </p:cNvSpPr>
          <p:nvPr/>
        </p:nvSpPr>
        <p:spPr bwMode="auto">
          <a:xfrm>
            <a:off x="1490663" y="4465638"/>
            <a:ext cx="0" cy="214312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0318" name="Freeform 118"/>
          <p:cNvSpPr>
            <a:spLocks/>
          </p:cNvSpPr>
          <p:nvPr/>
        </p:nvSpPr>
        <p:spPr bwMode="auto">
          <a:xfrm>
            <a:off x="3716338" y="1946275"/>
            <a:ext cx="560387" cy="712788"/>
          </a:xfrm>
          <a:custGeom>
            <a:avLst/>
            <a:gdLst>
              <a:gd name="T0" fmla="*/ 2147483647 w 384"/>
              <a:gd name="T1" fmla="*/ 0 h 672"/>
              <a:gd name="T2" fmla="*/ 2147483647 w 384"/>
              <a:gd name="T3" fmla="*/ 2147483647 h 672"/>
              <a:gd name="T4" fmla="*/ 2147483647 w 384"/>
              <a:gd name="T5" fmla="*/ 2147483647 h 672"/>
              <a:gd name="T6" fmla="*/ 0 w 384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672"/>
              <a:gd name="T14" fmla="*/ 384 w 384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672">
                <a:moveTo>
                  <a:pt x="384" y="0"/>
                </a:moveTo>
                <a:cubicBezTo>
                  <a:pt x="376" y="120"/>
                  <a:pt x="368" y="240"/>
                  <a:pt x="336" y="336"/>
                </a:cubicBezTo>
                <a:cubicBezTo>
                  <a:pt x="304" y="432"/>
                  <a:pt x="248" y="520"/>
                  <a:pt x="192" y="576"/>
                </a:cubicBezTo>
                <a:cubicBezTo>
                  <a:pt x="136" y="632"/>
                  <a:pt x="32" y="656"/>
                  <a:pt x="0" y="67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0319" name="Freeform 119"/>
          <p:cNvSpPr>
            <a:spLocks/>
          </p:cNvSpPr>
          <p:nvPr/>
        </p:nvSpPr>
        <p:spPr bwMode="auto">
          <a:xfrm>
            <a:off x="3716338" y="1803400"/>
            <a:ext cx="560387" cy="784225"/>
          </a:xfrm>
          <a:custGeom>
            <a:avLst/>
            <a:gdLst>
              <a:gd name="T0" fmla="*/ 2147483647 w 384"/>
              <a:gd name="T1" fmla="*/ 0 h 672"/>
              <a:gd name="T2" fmla="*/ 2147483647 w 384"/>
              <a:gd name="T3" fmla="*/ 2147483647 h 672"/>
              <a:gd name="T4" fmla="*/ 2147483647 w 384"/>
              <a:gd name="T5" fmla="*/ 2147483647 h 672"/>
              <a:gd name="T6" fmla="*/ 0 w 384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672"/>
              <a:gd name="T14" fmla="*/ 384 w 384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672">
                <a:moveTo>
                  <a:pt x="384" y="0"/>
                </a:moveTo>
                <a:cubicBezTo>
                  <a:pt x="376" y="120"/>
                  <a:pt x="368" y="240"/>
                  <a:pt x="336" y="336"/>
                </a:cubicBezTo>
                <a:cubicBezTo>
                  <a:pt x="304" y="432"/>
                  <a:pt x="248" y="520"/>
                  <a:pt x="192" y="576"/>
                </a:cubicBezTo>
                <a:cubicBezTo>
                  <a:pt x="136" y="632"/>
                  <a:pt x="32" y="656"/>
                  <a:pt x="0" y="67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0320" name="Freeform 120"/>
          <p:cNvSpPr>
            <a:spLocks/>
          </p:cNvSpPr>
          <p:nvPr/>
        </p:nvSpPr>
        <p:spPr bwMode="auto">
          <a:xfrm>
            <a:off x="3716338" y="1662113"/>
            <a:ext cx="560387" cy="855662"/>
          </a:xfrm>
          <a:custGeom>
            <a:avLst/>
            <a:gdLst>
              <a:gd name="T0" fmla="*/ 2147483647 w 384"/>
              <a:gd name="T1" fmla="*/ 0 h 672"/>
              <a:gd name="T2" fmla="*/ 2147483647 w 384"/>
              <a:gd name="T3" fmla="*/ 2147483647 h 672"/>
              <a:gd name="T4" fmla="*/ 2147483647 w 384"/>
              <a:gd name="T5" fmla="*/ 2147483647 h 672"/>
              <a:gd name="T6" fmla="*/ 0 w 384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672"/>
              <a:gd name="T14" fmla="*/ 384 w 384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672">
                <a:moveTo>
                  <a:pt x="384" y="0"/>
                </a:moveTo>
                <a:cubicBezTo>
                  <a:pt x="376" y="120"/>
                  <a:pt x="368" y="240"/>
                  <a:pt x="336" y="336"/>
                </a:cubicBezTo>
                <a:cubicBezTo>
                  <a:pt x="304" y="432"/>
                  <a:pt x="248" y="520"/>
                  <a:pt x="192" y="576"/>
                </a:cubicBezTo>
                <a:cubicBezTo>
                  <a:pt x="136" y="632"/>
                  <a:pt x="32" y="656"/>
                  <a:pt x="0" y="67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Группа 159"/>
          <p:cNvGrpSpPr>
            <a:grpSpLocks/>
          </p:cNvGrpSpPr>
          <p:nvPr/>
        </p:nvGrpSpPr>
        <p:grpSpPr bwMode="auto">
          <a:xfrm>
            <a:off x="468313" y="1125538"/>
            <a:ext cx="1871662" cy="1577975"/>
            <a:chOff x="683568" y="1268760"/>
            <a:chExt cx="1872208" cy="1579240"/>
          </a:xfrm>
        </p:grpSpPr>
        <p:pic>
          <p:nvPicPr>
            <p:cNvPr id="10409" name="Picture 5"/>
            <p:cNvPicPr>
              <a:picLocks noChangeAspect="1" noChangeArrowheads="1"/>
            </p:cNvPicPr>
            <p:nvPr/>
          </p:nvPicPr>
          <p:blipFill>
            <a:blip r:embed="rId3" cstate="print">
              <a:lum bright="-6000"/>
            </a:blip>
            <a:srcRect/>
            <a:stretch>
              <a:fillRect/>
            </a:stretch>
          </p:blipFill>
          <p:spPr bwMode="auto">
            <a:xfrm>
              <a:off x="755576" y="1340768"/>
              <a:ext cx="1507232" cy="150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10" name="Text Box 121"/>
            <p:cNvSpPr txBox="1">
              <a:spLocks noChangeArrowheads="1"/>
            </p:cNvSpPr>
            <p:nvPr/>
          </p:nvSpPr>
          <p:spPr bwMode="auto">
            <a:xfrm>
              <a:off x="683568" y="1268760"/>
              <a:ext cx="1872208" cy="3077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1" lang="ru-RU" altLang="ja-JP" sz="1400">
                  <a:solidFill>
                    <a:srgbClr val="252C61"/>
                  </a:solidFill>
                  <a:latin typeface="Arial Narrow" pitchFamily="34" charset="0"/>
                  <a:cs typeface="HG丸ｺﾞｼｯｸM-PRO"/>
                </a:rPr>
                <a:t>Электростанция</a:t>
              </a:r>
              <a:endParaRPr kumimoji="1" lang="en-US" altLang="ja-JP" sz="1400">
                <a:solidFill>
                  <a:srgbClr val="252C61"/>
                </a:solidFill>
                <a:latin typeface="Arial Narrow" pitchFamily="34" charset="0"/>
                <a:cs typeface="HG丸ｺﾞｼｯｸM-PRO"/>
              </a:endParaRPr>
            </a:p>
          </p:txBody>
        </p:sp>
      </p:grpSp>
      <p:sp>
        <p:nvSpPr>
          <p:cNvPr id="10322" name="Text Box 122"/>
          <p:cNvSpPr txBox="1">
            <a:spLocks noChangeArrowheads="1"/>
          </p:cNvSpPr>
          <p:nvPr/>
        </p:nvSpPr>
        <p:spPr bwMode="auto">
          <a:xfrm>
            <a:off x="2555875" y="4365625"/>
            <a:ext cx="1744663" cy="387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kumimoji="1" lang="ru-RU" altLang="ja-JP" sz="1200">
                <a:solidFill>
                  <a:srgbClr val="252C61"/>
                </a:solidFill>
                <a:latin typeface="Arial Narrow" pitchFamily="34" charset="0"/>
                <a:cs typeface="HG丸ｺﾞｼｯｸM-PRO"/>
              </a:rPr>
              <a:t>Металлургическое производство</a:t>
            </a:r>
            <a:endParaRPr kumimoji="1" lang="en-US" altLang="ja-JP" sz="1200">
              <a:solidFill>
                <a:srgbClr val="252C61"/>
              </a:solidFill>
              <a:latin typeface="Arial Narrow" pitchFamily="34" charset="0"/>
              <a:cs typeface="HG丸ｺﾞｼｯｸM-PRO"/>
            </a:endParaRPr>
          </a:p>
        </p:txBody>
      </p:sp>
      <p:sp>
        <p:nvSpPr>
          <p:cNvPr id="10323" name="Text Box 137"/>
          <p:cNvSpPr txBox="1">
            <a:spLocks noChangeArrowheads="1"/>
          </p:cNvSpPr>
          <p:nvPr/>
        </p:nvSpPr>
        <p:spPr bwMode="auto">
          <a:xfrm>
            <a:off x="3276600" y="5876925"/>
            <a:ext cx="1585913" cy="2778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ru-RU" altLang="ja-JP" sz="1200">
                <a:solidFill>
                  <a:srgbClr val="252C61"/>
                </a:solidFill>
                <a:latin typeface="Arial Narrow" pitchFamily="34" charset="0"/>
                <a:cs typeface="HG丸ｺﾞｼｯｸM-PRO"/>
              </a:rPr>
              <a:t>Прокатный стан</a:t>
            </a:r>
            <a:endParaRPr kumimoji="1" lang="en-US" altLang="ja-JP" sz="1200">
              <a:solidFill>
                <a:srgbClr val="252C61"/>
              </a:solidFill>
              <a:latin typeface="Arial Narrow" pitchFamily="34" charset="0"/>
              <a:cs typeface="HG丸ｺﾞｼｯｸM-PRO"/>
            </a:endParaRPr>
          </a:p>
        </p:txBody>
      </p:sp>
      <p:sp>
        <p:nvSpPr>
          <p:cNvPr id="10324" name="Text Box 140"/>
          <p:cNvSpPr txBox="1">
            <a:spLocks noChangeArrowheads="1"/>
          </p:cNvSpPr>
          <p:nvPr/>
        </p:nvSpPr>
        <p:spPr bwMode="auto">
          <a:xfrm>
            <a:off x="2195513" y="1557338"/>
            <a:ext cx="1587500" cy="460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18000" rIns="18000">
            <a:spAutoFit/>
          </a:bodyPr>
          <a:lstStyle/>
          <a:p>
            <a:pPr algn="ctr" eaLnBrk="0" hangingPunct="0"/>
            <a:r>
              <a:rPr kumimoji="1" lang="ru-RU" altLang="ja-JP" sz="1200">
                <a:solidFill>
                  <a:srgbClr val="252C61"/>
                </a:solidFill>
                <a:latin typeface="Arial Narrow" pitchFamily="34" charset="0"/>
                <a:cs typeface="HG丸ｺﾞｼｯｸM-PRO"/>
              </a:rPr>
              <a:t>НЭ для стабилизации работы генераторов</a:t>
            </a:r>
            <a:endParaRPr kumimoji="1" lang="en-US" altLang="ja-JP" sz="1200">
              <a:solidFill>
                <a:srgbClr val="252C61"/>
              </a:solidFill>
              <a:latin typeface="Arial Narrow" pitchFamily="34" charset="0"/>
              <a:cs typeface="HG丸ｺﾞｼｯｸM-PRO"/>
            </a:endParaRPr>
          </a:p>
        </p:txBody>
      </p:sp>
      <p:sp>
        <p:nvSpPr>
          <p:cNvPr id="127" name="Rectangle 147"/>
          <p:cNvSpPr>
            <a:spLocks noChangeArrowheads="1"/>
          </p:cNvSpPr>
          <p:nvPr/>
        </p:nvSpPr>
        <p:spPr bwMode="auto">
          <a:xfrm>
            <a:off x="3635203" y="2469531"/>
            <a:ext cx="81611" cy="297043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pPr>
              <a:defRPr/>
            </a:pPr>
            <a:endParaRPr lang="ru-RU" sz="1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328" name="Text Box 156"/>
          <p:cNvSpPr txBox="1">
            <a:spLocks noChangeArrowheads="1"/>
          </p:cNvSpPr>
          <p:nvPr/>
        </p:nvSpPr>
        <p:spPr bwMode="auto">
          <a:xfrm>
            <a:off x="0" y="5445125"/>
            <a:ext cx="2098675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18000" rIns="180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ru-RU" altLang="ja-JP" sz="1200">
                <a:solidFill>
                  <a:srgbClr val="252C61"/>
                </a:solidFill>
                <a:latin typeface="Arial Narrow" pitchFamily="34" charset="0"/>
                <a:cs typeface="HG丸ｺﾞｼｯｸM-PRO"/>
              </a:rPr>
              <a:t>НЭ для компенсации колебаний мощности</a:t>
            </a:r>
            <a:endParaRPr kumimoji="1" lang="en-US" altLang="ja-JP" sz="1200">
              <a:solidFill>
                <a:srgbClr val="252C61"/>
              </a:solidFill>
              <a:latin typeface="Arial Narrow" pitchFamily="34" charset="0"/>
              <a:cs typeface="HG丸ｺﾞｼｯｸM-PRO"/>
            </a:endParaRPr>
          </a:p>
        </p:txBody>
      </p:sp>
      <p:sp>
        <p:nvSpPr>
          <p:cNvPr id="10329" name="Text Box 157"/>
          <p:cNvSpPr txBox="1">
            <a:spLocks noChangeArrowheads="1"/>
          </p:cNvSpPr>
          <p:nvPr/>
        </p:nvSpPr>
        <p:spPr bwMode="auto">
          <a:xfrm>
            <a:off x="6732588" y="5373688"/>
            <a:ext cx="2098675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18000" rIns="180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ru-RU" altLang="ja-JP" sz="1200">
                <a:solidFill>
                  <a:srgbClr val="252C61"/>
                </a:solidFill>
                <a:latin typeface="Arial Narrow" pitchFamily="34" charset="0"/>
                <a:cs typeface="HG丸ｺﾞｼｯｸM-PRO"/>
              </a:rPr>
              <a:t>НЭ для компенсации колебаний мощности</a:t>
            </a:r>
            <a:endParaRPr kumimoji="1" lang="en-US" altLang="ja-JP" sz="1200">
              <a:solidFill>
                <a:srgbClr val="252C61"/>
              </a:solidFill>
              <a:latin typeface="Arial Narrow" pitchFamily="34" charset="0"/>
              <a:cs typeface="HG丸ｺﾞｼｯｸM-PRO"/>
            </a:endParaRPr>
          </a:p>
        </p:txBody>
      </p:sp>
      <p:sp>
        <p:nvSpPr>
          <p:cNvPr id="10330" name="Oval 31"/>
          <p:cNvSpPr>
            <a:spLocks noChangeArrowheads="1"/>
          </p:cNvSpPr>
          <p:nvPr/>
        </p:nvSpPr>
        <p:spPr bwMode="auto">
          <a:xfrm>
            <a:off x="1133475" y="2606675"/>
            <a:ext cx="188913" cy="3794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1200">
              <a:latin typeface="Times New Roman" pitchFamily="18" charset="0"/>
            </a:endParaRPr>
          </a:p>
        </p:txBody>
      </p:sp>
      <p:sp>
        <p:nvSpPr>
          <p:cNvPr id="163" name="Блок-схема: память с прямым доступом 162"/>
          <p:cNvSpPr/>
          <p:nvPr/>
        </p:nvSpPr>
        <p:spPr>
          <a:xfrm flipH="1">
            <a:off x="1187624" y="2492896"/>
            <a:ext cx="1043608" cy="720080"/>
          </a:xfrm>
          <a:prstGeom prst="flowChartMagneticDrum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4" name="Блок-схема: память с прямым доступом 163"/>
          <p:cNvSpPr/>
          <p:nvPr/>
        </p:nvSpPr>
        <p:spPr>
          <a:xfrm flipH="1">
            <a:off x="395536" y="2636912"/>
            <a:ext cx="1043608" cy="360040"/>
          </a:xfrm>
          <a:prstGeom prst="flowChartMagneticDrum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5" name="Прямоугольник 164"/>
          <p:cNvSpPr/>
          <p:nvPr/>
        </p:nvSpPr>
        <p:spPr>
          <a:xfrm>
            <a:off x="250825" y="2781300"/>
            <a:ext cx="2233613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6" name="Прямоугольник 165"/>
          <p:cNvSpPr/>
          <p:nvPr/>
        </p:nvSpPr>
        <p:spPr>
          <a:xfrm>
            <a:off x="250825" y="2781300"/>
            <a:ext cx="2160588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rgbClr val="252C61"/>
                </a:solidFill>
                <a:latin typeface="Arial Narrow" pitchFamily="34" charset="0"/>
              </a:rPr>
              <a:t>Турбина с генератором</a:t>
            </a:r>
          </a:p>
        </p:txBody>
      </p:sp>
      <p:cxnSp>
        <p:nvCxnSpPr>
          <p:cNvPr id="168" name="Прямая соединительная линия 167"/>
          <p:cNvCxnSpPr/>
          <p:nvPr/>
        </p:nvCxnSpPr>
        <p:spPr>
          <a:xfrm>
            <a:off x="323850" y="2781300"/>
            <a:ext cx="2016125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0" name="Text Box 138"/>
          <p:cNvSpPr txBox="1">
            <a:spLocks noChangeArrowheads="1"/>
          </p:cNvSpPr>
          <p:nvPr/>
        </p:nvSpPr>
        <p:spPr bwMode="auto">
          <a:xfrm>
            <a:off x="4211638" y="4868863"/>
            <a:ext cx="1916112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ru-RU" altLang="ja-JP" sz="1200">
                <a:solidFill>
                  <a:srgbClr val="252C61"/>
                </a:solidFill>
                <a:latin typeface="Arial Narrow" pitchFamily="34" charset="0"/>
                <a:cs typeface="HG丸ｺﾞｼｯｸM-PRO"/>
              </a:rPr>
              <a:t>Высокоскоростной электротранспорт</a:t>
            </a:r>
            <a:r>
              <a:rPr kumimoji="1" lang="en-US" altLang="ja-JP" sz="1200">
                <a:solidFill>
                  <a:srgbClr val="252C61"/>
                </a:solidFill>
                <a:latin typeface="Arial Narrow" pitchFamily="34" charset="0"/>
                <a:cs typeface="HG丸ｺﾞｼｯｸM-PRO"/>
              </a:rPr>
              <a:t> </a:t>
            </a:r>
          </a:p>
        </p:txBody>
      </p:sp>
      <p:pic>
        <p:nvPicPr>
          <p:cNvPr id="1034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1916113"/>
            <a:ext cx="1150938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365625"/>
            <a:ext cx="10858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330700"/>
            <a:ext cx="10810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1989138"/>
            <a:ext cx="4318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78"/>
          <p:cNvGrpSpPr>
            <a:grpSpLocks/>
          </p:cNvGrpSpPr>
          <p:nvPr/>
        </p:nvGrpSpPr>
        <p:grpSpPr bwMode="auto">
          <a:xfrm>
            <a:off x="6084888" y="1989138"/>
            <a:ext cx="1439862" cy="1141412"/>
            <a:chOff x="5868144" y="1700809"/>
            <a:chExt cx="1587043" cy="1285110"/>
          </a:xfrm>
        </p:grpSpPr>
        <p:sp>
          <p:nvSpPr>
            <p:cNvPr id="10407" name="Text Box 140"/>
            <p:cNvSpPr txBox="1">
              <a:spLocks noChangeArrowheads="1"/>
            </p:cNvSpPr>
            <p:nvPr/>
          </p:nvSpPr>
          <p:spPr bwMode="auto">
            <a:xfrm>
              <a:off x="5868144" y="2708920"/>
              <a:ext cx="1587043" cy="27699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18000" rIns="18000">
              <a:spAutoFit/>
            </a:bodyPr>
            <a:lstStyle/>
            <a:p>
              <a:pPr algn="ctr" eaLnBrk="0" hangingPunct="0"/>
              <a:r>
                <a:rPr kumimoji="1" lang="ru-RU" altLang="ja-JP" sz="1200">
                  <a:solidFill>
                    <a:srgbClr val="252C61"/>
                  </a:solidFill>
                  <a:latin typeface="Arial Narrow" pitchFamily="34" charset="0"/>
                  <a:cs typeface="HG丸ｺﾞｼｯｸM-PRO"/>
                </a:rPr>
                <a:t>Подстанция</a:t>
              </a:r>
              <a:endParaRPr kumimoji="1" lang="en-US" altLang="ja-JP" sz="1200">
                <a:solidFill>
                  <a:srgbClr val="252C61"/>
                </a:solidFill>
                <a:latin typeface="Arial Narrow" pitchFamily="34" charset="0"/>
                <a:cs typeface="HG丸ｺﾞｼｯｸM-PRO"/>
              </a:endParaRPr>
            </a:p>
          </p:txBody>
        </p:sp>
        <p:pic>
          <p:nvPicPr>
            <p:cNvPr id="10408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6848" y="1700809"/>
              <a:ext cx="1228725" cy="1054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179"/>
          <p:cNvGrpSpPr>
            <a:grpSpLocks/>
          </p:cNvGrpSpPr>
          <p:nvPr/>
        </p:nvGrpSpPr>
        <p:grpSpPr bwMode="auto">
          <a:xfrm>
            <a:off x="611188" y="3429000"/>
            <a:ext cx="1008062" cy="862013"/>
            <a:chOff x="5868144" y="1700808"/>
            <a:chExt cx="1587043" cy="1285111"/>
          </a:xfrm>
        </p:grpSpPr>
        <p:pic>
          <p:nvPicPr>
            <p:cNvPr id="10405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84168" y="1700808"/>
              <a:ext cx="1228725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06" name="Text Box 140"/>
            <p:cNvSpPr txBox="1">
              <a:spLocks noChangeArrowheads="1"/>
            </p:cNvSpPr>
            <p:nvPr/>
          </p:nvSpPr>
          <p:spPr bwMode="auto">
            <a:xfrm>
              <a:off x="5868144" y="2708920"/>
              <a:ext cx="1587043" cy="27699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18000" rIns="18000">
              <a:spAutoFit/>
            </a:bodyPr>
            <a:lstStyle/>
            <a:p>
              <a:pPr algn="ctr" eaLnBrk="0" hangingPunct="0"/>
              <a:r>
                <a:rPr kumimoji="1" lang="ru-RU" altLang="ja-JP" sz="1200">
                  <a:solidFill>
                    <a:srgbClr val="252C61"/>
                  </a:solidFill>
                  <a:latin typeface="Arial Narrow" pitchFamily="34" charset="0"/>
                  <a:cs typeface="HG丸ｺﾞｼｯｸM-PRO"/>
                </a:rPr>
                <a:t>Подстанция</a:t>
              </a:r>
              <a:endParaRPr kumimoji="1" lang="en-US" altLang="ja-JP" sz="1200">
                <a:solidFill>
                  <a:srgbClr val="252C61"/>
                </a:solidFill>
                <a:latin typeface="Arial Narrow" pitchFamily="34" charset="0"/>
                <a:cs typeface="HG丸ｺﾞｼｯｸM-PRO"/>
              </a:endParaRPr>
            </a:p>
          </p:txBody>
        </p:sp>
      </p:grpSp>
      <p:grpSp>
        <p:nvGrpSpPr>
          <p:cNvPr id="5" name="Группа 182"/>
          <p:cNvGrpSpPr>
            <a:grpSpLocks/>
          </p:cNvGrpSpPr>
          <p:nvPr/>
        </p:nvGrpSpPr>
        <p:grpSpPr bwMode="auto">
          <a:xfrm>
            <a:off x="2124075" y="3429000"/>
            <a:ext cx="1008063" cy="862013"/>
            <a:chOff x="5868144" y="1700808"/>
            <a:chExt cx="1587043" cy="1285111"/>
          </a:xfrm>
        </p:grpSpPr>
        <p:pic>
          <p:nvPicPr>
            <p:cNvPr id="10403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84168" y="1700808"/>
              <a:ext cx="1228725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04" name="Text Box 140"/>
            <p:cNvSpPr txBox="1">
              <a:spLocks noChangeArrowheads="1"/>
            </p:cNvSpPr>
            <p:nvPr/>
          </p:nvSpPr>
          <p:spPr bwMode="auto">
            <a:xfrm>
              <a:off x="5868144" y="2708920"/>
              <a:ext cx="1587043" cy="27699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18000" rIns="18000">
              <a:spAutoFit/>
            </a:bodyPr>
            <a:lstStyle/>
            <a:p>
              <a:pPr algn="ctr" eaLnBrk="0" hangingPunct="0"/>
              <a:r>
                <a:rPr kumimoji="1" lang="ru-RU" altLang="ja-JP" sz="1200">
                  <a:solidFill>
                    <a:srgbClr val="252C61"/>
                  </a:solidFill>
                  <a:latin typeface="Arial Narrow" pitchFamily="34" charset="0"/>
                  <a:cs typeface="HG丸ｺﾞｼｯｸM-PRO"/>
                </a:rPr>
                <a:t>Подстанция</a:t>
              </a:r>
              <a:endParaRPr kumimoji="1" lang="en-US" altLang="ja-JP" sz="1200">
                <a:solidFill>
                  <a:srgbClr val="252C61"/>
                </a:solidFill>
                <a:latin typeface="Arial Narrow" pitchFamily="34" charset="0"/>
                <a:cs typeface="HG丸ｺﾞｼｯｸM-PRO"/>
              </a:endParaRPr>
            </a:p>
          </p:txBody>
        </p:sp>
      </p:grpSp>
      <p:grpSp>
        <p:nvGrpSpPr>
          <p:cNvPr id="6" name="Группа 185"/>
          <p:cNvGrpSpPr>
            <a:grpSpLocks/>
          </p:cNvGrpSpPr>
          <p:nvPr/>
        </p:nvGrpSpPr>
        <p:grpSpPr bwMode="auto">
          <a:xfrm>
            <a:off x="3779838" y="3429000"/>
            <a:ext cx="1008062" cy="862013"/>
            <a:chOff x="5868144" y="1700808"/>
            <a:chExt cx="1587043" cy="1285111"/>
          </a:xfrm>
        </p:grpSpPr>
        <p:pic>
          <p:nvPicPr>
            <p:cNvPr id="10401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84168" y="1700808"/>
              <a:ext cx="1228725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02" name="Text Box 140"/>
            <p:cNvSpPr txBox="1">
              <a:spLocks noChangeArrowheads="1"/>
            </p:cNvSpPr>
            <p:nvPr/>
          </p:nvSpPr>
          <p:spPr bwMode="auto">
            <a:xfrm>
              <a:off x="5868144" y="2708920"/>
              <a:ext cx="1587043" cy="27699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18000" rIns="18000">
              <a:spAutoFit/>
            </a:bodyPr>
            <a:lstStyle/>
            <a:p>
              <a:pPr algn="ctr" eaLnBrk="0" hangingPunct="0"/>
              <a:r>
                <a:rPr kumimoji="1" lang="ru-RU" altLang="ja-JP" sz="1200">
                  <a:solidFill>
                    <a:srgbClr val="252C61"/>
                  </a:solidFill>
                  <a:latin typeface="Arial Narrow" pitchFamily="34" charset="0"/>
                  <a:cs typeface="HG丸ｺﾞｼｯｸM-PRO"/>
                </a:rPr>
                <a:t>Подстанция</a:t>
              </a:r>
              <a:endParaRPr kumimoji="1" lang="en-US" altLang="ja-JP" sz="1200">
                <a:solidFill>
                  <a:srgbClr val="252C61"/>
                </a:solidFill>
                <a:latin typeface="Arial Narrow" pitchFamily="34" charset="0"/>
                <a:cs typeface="HG丸ｺﾞｼｯｸM-PRO"/>
              </a:endParaRPr>
            </a:p>
          </p:txBody>
        </p:sp>
      </p:grpSp>
      <p:grpSp>
        <p:nvGrpSpPr>
          <p:cNvPr id="7" name="Группа 188"/>
          <p:cNvGrpSpPr>
            <a:grpSpLocks/>
          </p:cNvGrpSpPr>
          <p:nvPr/>
        </p:nvGrpSpPr>
        <p:grpSpPr bwMode="auto">
          <a:xfrm>
            <a:off x="5724525" y="3429000"/>
            <a:ext cx="1008063" cy="862013"/>
            <a:chOff x="5868144" y="1700808"/>
            <a:chExt cx="1587043" cy="1285111"/>
          </a:xfrm>
        </p:grpSpPr>
        <p:pic>
          <p:nvPicPr>
            <p:cNvPr id="10399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84168" y="1700808"/>
              <a:ext cx="1228725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00" name="Text Box 140"/>
            <p:cNvSpPr txBox="1">
              <a:spLocks noChangeArrowheads="1"/>
            </p:cNvSpPr>
            <p:nvPr/>
          </p:nvSpPr>
          <p:spPr bwMode="auto">
            <a:xfrm>
              <a:off x="5868144" y="2708920"/>
              <a:ext cx="1587043" cy="27699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18000" rIns="18000">
              <a:spAutoFit/>
            </a:bodyPr>
            <a:lstStyle/>
            <a:p>
              <a:pPr algn="ctr" eaLnBrk="0" hangingPunct="0"/>
              <a:r>
                <a:rPr kumimoji="1" lang="ru-RU" altLang="ja-JP" sz="1200">
                  <a:solidFill>
                    <a:srgbClr val="252C61"/>
                  </a:solidFill>
                  <a:latin typeface="Arial Narrow" pitchFamily="34" charset="0"/>
                  <a:cs typeface="HG丸ｺﾞｼｯｸM-PRO"/>
                </a:rPr>
                <a:t>Подстанция</a:t>
              </a:r>
              <a:endParaRPr kumimoji="1" lang="en-US" altLang="ja-JP" sz="1200">
                <a:solidFill>
                  <a:srgbClr val="252C61"/>
                </a:solidFill>
                <a:latin typeface="Arial Narrow" pitchFamily="34" charset="0"/>
                <a:cs typeface="HG丸ｺﾞｼｯｸM-PRO"/>
              </a:endParaRPr>
            </a:p>
          </p:txBody>
        </p:sp>
      </p:grpSp>
      <p:cxnSp>
        <p:nvCxnSpPr>
          <p:cNvPr id="193" name="Shape 192"/>
          <p:cNvCxnSpPr>
            <a:endCxn id="10251" idx="3"/>
          </p:cNvCxnSpPr>
          <p:nvPr/>
        </p:nvCxnSpPr>
        <p:spPr>
          <a:xfrm rot="10800000" flipV="1">
            <a:off x="1692275" y="4292600"/>
            <a:ext cx="792163" cy="617538"/>
          </a:xfrm>
          <a:prstGeom prst="bentConnector3">
            <a:avLst>
              <a:gd name="adj1" fmla="val 726"/>
            </a:avLst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Соединительная линия уступом 197"/>
          <p:cNvCxnSpPr>
            <a:stCxn id="181" idx="1"/>
            <a:endCxn id="10251" idx="1"/>
          </p:cNvCxnSpPr>
          <p:nvPr/>
        </p:nvCxnSpPr>
        <p:spPr>
          <a:xfrm rot="10800000" flipV="1">
            <a:off x="611188" y="3798888"/>
            <a:ext cx="138112" cy="1111250"/>
          </a:xfrm>
          <a:prstGeom prst="bentConnector3">
            <a:avLst>
              <a:gd name="adj1" fmla="val 266593"/>
            </a:avLst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hape 201"/>
          <p:cNvCxnSpPr/>
          <p:nvPr/>
        </p:nvCxnSpPr>
        <p:spPr>
          <a:xfrm rot="5400000">
            <a:off x="5686425" y="4257675"/>
            <a:ext cx="506413" cy="576263"/>
          </a:xfrm>
          <a:prstGeom prst="bentConnector2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hape 203"/>
          <p:cNvCxnSpPr>
            <a:stCxn id="10404" idx="3"/>
            <a:endCxn id="10322" idx="0"/>
          </p:cNvCxnSpPr>
          <p:nvPr/>
        </p:nvCxnSpPr>
        <p:spPr>
          <a:xfrm>
            <a:off x="3132138" y="4197350"/>
            <a:ext cx="295275" cy="168275"/>
          </a:xfrm>
          <a:prstGeom prst="bentConnector2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Соединительная линия уступом 205"/>
          <p:cNvCxnSpPr>
            <a:endCxn id="10250" idx="1"/>
          </p:cNvCxnSpPr>
          <p:nvPr/>
        </p:nvCxnSpPr>
        <p:spPr>
          <a:xfrm>
            <a:off x="6227763" y="4508500"/>
            <a:ext cx="936625" cy="384175"/>
          </a:xfrm>
          <a:prstGeom prst="bentConnector3">
            <a:avLst>
              <a:gd name="adj1" fmla="val 50000"/>
            </a:avLst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Овал 206"/>
          <p:cNvSpPr/>
          <p:nvPr/>
        </p:nvSpPr>
        <p:spPr>
          <a:xfrm>
            <a:off x="3563888" y="5733256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8" name="Овал 207"/>
          <p:cNvSpPr/>
          <p:nvPr/>
        </p:nvSpPr>
        <p:spPr>
          <a:xfrm>
            <a:off x="3707904" y="5733256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9" name="Овал 208"/>
          <p:cNvSpPr/>
          <p:nvPr/>
        </p:nvSpPr>
        <p:spPr>
          <a:xfrm>
            <a:off x="3851920" y="5733256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0" name="Овал 209"/>
          <p:cNvSpPr/>
          <p:nvPr/>
        </p:nvSpPr>
        <p:spPr>
          <a:xfrm>
            <a:off x="3995936" y="5733256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1" name="Прямоугольник 210"/>
          <p:cNvSpPr/>
          <p:nvPr/>
        </p:nvSpPr>
        <p:spPr>
          <a:xfrm>
            <a:off x="3563938" y="5805488"/>
            <a:ext cx="503237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2" name="Овал 211"/>
          <p:cNvSpPr/>
          <p:nvPr/>
        </p:nvSpPr>
        <p:spPr>
          <a:xfrm>
            <a:off x="3563888" y="5877272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3" name="Овал 212"/>
          <p:cNvSpPr/>
          <p:nvPr/>
        </p:nvSpPr>
        <p:spPr>
          <a:xfrm>
            <a:off x="3707904" y="5877272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4" name="Овал 213"/>
          <p:cNvSpPr/>
          <p:nvPr/>
        </p:nvSpPr>
        <p:spPr>
          <a:xfrm>
            <a:off x="3851920" y="5877272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" name="Овал 214"/>
          <p:cNvSpPr/>
          <p:nvPr/>
        </p:nvSpPr>
        <p:spPr>
          <a:xfrm>
            <a:off x="3995936" y="5877272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217" name="Прямая соединительная линия 216"/>
          <p:cNvCxnSpPr/>
          <p:nvPr/>
        </p:nvCxnSpPr>
        <p:spPr>
          <a:xfrm>
            <a:off x="395288" y="3284538"/>
            <a:ext cx="8280400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Соединительная линия уступом 218"/>
          <p:cNvCxnSpPr>
            <a:stCxn id="10407" idx="2"/>
          </p:cNvCxnSpPr>
          <p:nvPr/>
        </p:nvCxnSpPr>
        <p:spPr>
          <a:xfrm rot="5400000">
            <a:off x="6727031" y="3207544"/>
            <a:ext cx="155575" cy="1588"/>
          </a:xfrm>
          <a:prstGeom prst="bentConnector3">
            <a:avLst>
              <a:gd name="adj1" fmla="val 50000"/>
            </a:avLst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я соединительная линия 222"/>
          <p:cNvCxnSpPr/>
          <p:nvPr/>
        </p:nvCxnSpPr>
        <p:spPr>
          <a:xfrm rot="5400000" flipH="1" flipV="1">
            <a:off x="1133475" y="3338513"/>
            <a:ext cx="107950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единительная линия 228"/>
          <p:cNvCxnSpPr/>
          <p:nvPr/>
        </p:nvCxnSpPr>
        <p:spPr>
          <a:xfrm rot="5400000" flipH="1" flipV="1">
            <a:off x="2573338" y="3338513"/>
            <a:ext cx="107950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единительная линия 229"/>
          <p:cNvCxnSpPr/>
          <p:nvPr/>
        </p:nvCxnSpPr>
        <p:spPr>
          <a:xfrm rot="5400000" flipH="1" flipV="1">
            <a:off x="4230688" y="3338513"/>
            <a:ext cx="107950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Прямая соединительная линия 230"/>
          <p:cNvCxnSpPr/>
          <p:nvPr/>
        </p:nvCxnSpPr>
        <p:spPr>
          <a:xfrm rot="5400000" flipH="1" flipV="1">
            <a:off x="6246813" y="3338513"/>
            <a:ext cx="107950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4149725"/>
            <a:ext cx="9366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3" name="Соединительная линия уступом 232"/>
          <p:cNvCxnSpPr>
            <a:stCxn id="10402" idx="2"/>
          </p:cNvCxnSpPr>
          <p:nvPr/>
        </p:nvCxnSpPr>
        <p:spPr>
          <a:xfrm rot="5400000">
            <a:off x="4030663" y="4327525"/>
            <a:ext cx="290512" cy="217488"/>
          </a:xfrm>
          <a:prstGeom prst="bentConnector3">
            <a:avLst>
              <a:gd name="adj1" fmla="val 50000"/>
            </a:avLst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hape 234"/>
          <p:cNvCxnSpPr>
            <a:stCxn id="187" idx="3"/>
            <a:endCxn id="10247" idx="0"/>
          </p:cNvCxnSpPr>
          <p:nvPr/>
        </p:nvCxnSpPr>
        <p:spPr>
          <a:xfrm>
            <a:off x="4697413" y="3798888"/>
            <a:ext cx="558800" cy="350837"/>
          </a:xfrm>
          <a:prstGeom prst="bentConnector2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238"/>
          <p:cNvGrpSpPr>
            <a:grpSpLocks/>
          </p:cNvGrpSpPr>
          <p:nvPr/>
        </p:nvGrpSpPr>
        <p:grpSpPr bwMode="auto">
          <a:xfrm>
            <a:off x="7308850" y="3429000"/>
            <a:ext cx="1008063" cy="862013"/>
            <a:chOff x="5868144" y="1700808"/>
            <a:chExt cx="1587043" cy="1285111"/>
          </a:xfrm>
        </p:grpSpPr>
        <p:pic>
          <p:nvPicPr>
            <p:cNvPr id="10397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84168" y="1700808"/>
              <a:ext cx="1228725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98" name="Text Box 140"/>
            <p:cNvSpPr txBox="1">
              <a:spLocks noChangeArrowheads="1"/>
            </p:cNvSpPr>
            <p:nvPr/>
          </p:nvSpPr>
          <p:spPr bwMode="auto">
            <a:xfrm>
              <a:off x="5868144" y="2708920"/>
              <a:ext cx="1587043" cy="27699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18000" rIns="18000">
              <a:spAutoFit/>
            </a:bodyPr>
            <a:lstStyle/>
            <a:p>
              <a:pPr algn="ctr" eaLnBrk="0" hangingPunct="0"/>
              <a:r>
                <a:rPr kumimoji="1" lang="ru-RU" altLang="ja-JP" sz="1200">
                  <a:solidFill>
                    <a:srgbClr val="252C61"/>
                  </a:solidFill>
                  <a:latin typeface="Arial Narrow" pitchFamily="34" charset="0"/>
                  <a:cs typeface="HG丸ｺﾞｼｯｸM-PRO"/>
                </a:rPr>
                <a:t>Подстанция</a:t>
              </a:r>
              <a:endParaRPr kumimoji="1" lang="en-US" altLang="ja-JP" sz="1200">
                <a:solidFill>
                  <a:srgbClr val="252C61"/>
                </a:solidFill>
                <a:latin typeface="Arial Narrow" pitchFamily="34" charset="0"/>
                <a:cs typeface="HG丸ｺﾞｼｯｸM-PRO"/>
              </a:endParaRPr>
            </a:p>
          </p:txBody>
        </p:sp>
      </p:grpSp>
      <p:cxnSp>
        <p:nvCxnSpPr>
          <p:cNvPr id="242" name="Прямая соединительная линия 241"/>
          <p:cNvCxnSpPr/>
          <p:nvPr/>
        </p:nvCxnSpPr>
        <p:spPr>
          <a:xfrm rot="5400000" flipH="1" flipV="1">
            <a:off x="7831138" y="3338513"/>
            <a:ext cx="107950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Соединительная линия уступом 243"/>
          <p:cNvCxnSpPr>
            <a:stCxn id="10398" idx="3"/>
            <a:endCxn id="10250" idx="3"/>
          </p:cNvCxnSpPr>
          <p:nvPr/>
        </p:nvCxnSpPr>
        <p:spPr>
          <a:xfrm flipH="1">
            <a:off x="8250238" y="4197350"/>
            <a:ext cx="66675" cy="695325"/>
          </a:xfrm>
          <a:prstGeom prst="bentConnector3">
            <a:avLst>
              <a:gd name="adj1" fmla="val -344911"/>
            </a:avLst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Rectangle 147"/>
          <p:cNvSpPr>
            <a:spLocks noChangeArrowheads="1"/>
          </p:cNvSpPr>
          <p:nvPr/>
        </p:nvSpPr>
        <p:spPr bwMode="auto">
          <a:xfrm>
            <a:off x="6156176" y="2420888"/>
            <a:ext cx="81611" cy="297043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pPr>
              <a:defRPr/>
            </a:pPr>
            <a:endParaRPr lang="ru-RU" sz="1200" dirty="0">
              <a:latin typeface="Times New Roman" pitchFamily="18" charset="0"/>
              <a:cs typeface="Arial" charset="0"/>
            </a:endParaRPr>
          </a:p>
        </p:txBody>
      </p:sp>
      <p:cxnSp>
        <p:nvCxnSpPr>
          <p:cNvPr id="275" name="Прямая соединительная линия 274"/>
          <p:cNvCxnSpPr/>
          <p:nvPr/>
        </p:nvCxnSpPr>
        <p:spPr>
          <a:xfrm>
            <a:off x="7308850" y="2492375"/>
            <a:ext cx="215900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6" name="Text Box 150"/>
          <p:cNvSpPr txBox="1">
            <a:spLocks noChangeArrowheads="1"/>
          </p:cNvSpPr>
          <p:nvPr/>
        </p:nvSpPr>
        <p:spPr bwMode="auto">
          <a:xfrm>
            <a:off x="6948488" y="1557338"/>
            <a:ext cx="2068512" cy="460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18000" rIns="180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ru-RU" altLang="ja-JP" sz="1200">
                <a:solidFill>
                  <a:srgbClr val="252C61"/>
                </a:solidFill>
                <a:latin typeface="Arial Narrow" pitchFamily="34" charset="0"/>
                <a:cs typeface="HG丸ｺﾞｼｯｸM-PRO"/>
              </a:rPr>
              <a:t>НЭ для компенсации провалов и колебаний мощности</a:t>
            </a:r>
            <a:endParaRPr kumimoji="1" lang="en-US" altLang="ja-JP" sz="1200">
              <a:solidFill>
                <a:srgbClr val="252C61"/>
              </a:solidFill>
              <a:latin typeface="Arial Narrow" pitchFamily="34" charset="0"/>
              <a:cs typeface="HG丸ｺﾞｼｯｸM-PRO"/>
            </a:endParaRPr>
          </a:p>
        </p:txBody>
      </p:sp>
      <p:sp>
        <p:nvSpPr>
          <p:cNvPr id="147" name="Text Placeholder 23"/>
          <p:cNvSpPr txBox="1">
            <a:spLocks/>
          </p:cNvSpPr>
          <p:nvPr/>
        </p:nvSpPr>
        <p:spPr>
          <a:xfrm>
            <a:off x="611188" y="365125"/>
            <a:ext cx="7129164" cy="6254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itchFamily="34" charset="0"/>
                <a:ea typeface="Tahoma" pitchFamily="34" charset="0"/>
                <a:cs typeface="Times New Roman" pitchFamily="18" charset="0"/>
              </a:rPr>
              <a:t>Области применения накопителей энергии (НЭ)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itchFamily="34" charset="0"/>
                <a:ea typeface="Tahoma" pitchFamily="34" charset="0"/>
                <a:cs typeface="Times New Roman" pitchFamily="18" charset="0"/>
              </a:rPr>
              <a:t>в электрических системах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248400" y="6492875"/>
            <a:ext cx="28956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FA63CD0-3908-4A56-B5BB-DA6CE40D73B1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101600"/>
            <a:ext cx="8172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dirty="0">
                <a:cs typeface="Arial" pitchFamily="34" charset="0"/>
              </a:rPr>
              <a:t>Оценка применимости батареей различных</a:t>
            </a:r>
            <a:r>
              <a:rPr lang="en-US" sz="2400" dirty="0">
                <a:cs typeface="Arial" pitchFamily="34" charset="0"/>
              </a:rPr>
              <a:t/>
            </a:r>
            <a:br>
              <a:rPr lang="en-US" sz="2400" dirty="0">
                <a:cs typeface="Arial" pitchFamily="34" charset="0"/>
              </a:rPr>
            </a:br>
            <a:r>
              <a:rPr lang="ru-RU" sz="2400" dirty="0">
                <a:cs typeface="Arial" pitchFamily="34" charset="0"/>
              </a:rPr>
              <a:t> технологий для систем накопления энергии</a:t>
            </a:r>
            <a:r>
              <a:rPr lang="en-US" sz="2400" dirty="0">
                <a:cs typeface="Arial" pitchFamily="34" charset="0"/>
              </a:rPr>
              <a:t>*</a:t>
            </a:r>
            <a:endParaRPr lang="ru-RU" sz="2400" dirty="0">
              <a:cs typeface="Arial" pitchFamily="34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741488" y="1052513"/>
            <a:ext cx="6646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Результаты оценки по 10-и бальной шкале</a:t>
            </a:r>
            <a:endParaRPr lang="ru-RU"/>
          </a:p>
        </p:txBody>
      </p:sp>
      <p:sp>
        <p:nvSpPr>
          <p:cNvPr id="17413" name="Rectangle 112"/>
          <p:cNvSpPr>
            <a:spLocks noChangeArrowheads="1"/>
          </p:cNvSpPr>
          <p:nvPr/>
        </p:nvSpPr>
        <p:spPr bwMode="auto">
          <a:xfrm>
            <a:off x="34925" y="6467475"/>
            <a:ext cx="393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000066"/>
                </a:solidFill>
                <a:latin typeface="Times New Roman" pitchFamily="18" charset="0"/>
              </a:rPr>
              <a:t>* </a:t>
            </a:r>
            <a:r>
              <a:rPr lang="ru-RU" sz="1200">
                <a:solidFill>
                  <a:srgbClr val="000066"/>
                </a:solidFill>
                <a:latin typeface="Times New Roman" pitchFamily="18" charset="0"/>
              </a:rPr>
              <a:t>По данным Sandia National Laboratories, США, 2007 год</a:t>
            </a:r>
          </a:p>
        </p:txBody>
      </p:sp>
      <p:sp>
        <p:nvSpPr>
          <p:cNvPr id="17414" name="Rectangle 112"/>
          <p:cNvSpPr>
            <a:spLocks noChangeArrowheads="1"/>
          </p:cNvSpPr>
          <p:nvPr/>
        </p:nvSpPr>
        <p:spPr bwMode="auto">
          <a:xfrm>
            <a:off x="4284663" y="6465888"/>
            <a:ext cx="1622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66"/>
                </a:solidFill>
                <a:latin typeface="Times New Roman" pitchFamily="18" charset="0"/>
              </a:rPr>
              <a:t>*</a:t>
            </a:r>
            <a:r>
              <a:rPr lang="en-US" sz="1200">
                <a:solidFill>
                  <a:srgbClr val="000066"/>
                </a:solidFill>
                <a:latin typeface="Times New Roman" pitchFamily="18" charset="0"/>
              </a:rPr>
              <a:t>* </a:t>
            </a:r>
            <a:r>
              <a:rPr lang="ru-RU" sz="1200">
                <a:solidFill>
                  <a:srgbClr val="000066"/>
                </a:solidFill>
                <a:latin typeface="Times New Roman" pitchFamily="18" charset="0"/>
              </a:rPr>
              <a:t>Экспертная оценка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288" y="1557338"/>
          <a:ext cx="8137525" cy="4819652"/>
        </p:xfrm>
        <a:graphic>
          <a:graphicData uri="http://schemas.openxmlformats.org/drawingml/2006/table">
            <a:tbl>
              <a:tblPr/>
              <a:tblGrid>
                <a:gridCol w="4464838"/>
                <a:gridCol w="720135"/>
                <a:gridCol w="648121"/>
                <a:gridCol w="648121"/>
                <a:gridCol w="720135"/>
                <a:gridCol w="936175"/>
              </a:tblGrid>
              <a:tr h="28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Требования </a:t>
                      </a:r>
                    </a:p>
                  </a:txBody>
                  <a:tcPr marL="7683" marR="7683" marT="7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NaS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 </a:t>
                      </a:r>
                    </a:p>
                  </a:txBody>
                  <a:tcPr marL="7683" marR="7683" marT="7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VRB </a:t>
                      </a:r>
                    </a:p>
                  </a:txBody>
                  <a:tcPr marL="7683" marR="7683" marT="7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Pb </a:t>
                      </a:r>
                    </a:p>
                  </a:txBody>
                  <a:tcPr marL="7683" marR="7683" marT="7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ZnBr </a:t>
                      </a:r>
                    </a:p>
                  </a:txBody>
                  <a:tcPr marL="7683" marR="7683" marT="7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Li-ion** </a:t>
                      </a:r>
                    </a:p>
                  </a:txBody>
                  <a:tcPr marL="7683" marR="7683" marT="7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874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Большая мощность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Высокая эффективность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Низкая стоимость утилизации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4..10 часов работы при номинальной мощности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Низкая полная стоимость (за МВт*ч)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Низкая стоимость перемещения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Коммерческое (серийное) производство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Количество циклов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Срок службы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Низкая стоимость обслуживания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Малая площадь размещения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0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Итого, баллов 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b="1" i="0" u="none" strike="noStrike" dirty="0">
                          <a:solidFill>
                            <a:srgbClr val="FF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72005" marR="7201" marT="7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0" y="1143000"/>
            <a:ext cx="550068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>
                <a:latin typeface="Arial Black" pitchFamily="34" charset="0"/>
              </a:rPr>
              <a:t>Построения сетевых регуляторов мощности (СРМ) на основе СПИН для </a:t>
            </a:r>
            <a:r>
              <a:rPr lang="ru-RU" sz="1200" b="1">
                <a:latin typeface="Arial Black" pitchFamily="34" charset="0"/>
              </a:rPr>
              <a:t>многофункционального применения на различных объектах ОАО «ФСК ЕЭС»</a:t>
            </a:r>
            <a:r>
              <a:rPr lang="ru-RU" sz="1200">
                <a:latin typeface="Arial Black" pitchFamily="34" charset="0"/>
              </a:rPr>
              <a:t> с целью повышения статической и динамической устойчивости энергосетей и узлов нагрузки, а также повышения пропускной способности передающих линий и межсистемных связей за счет подавления регулярных и нерегулярных колебаний мощности. Наиболее рациональным представляется распределение необходимой для этих целей общей энергоемкости 500-1500 МДж и общей мощности 40-120 МВт между одинаковыми модулями СПИН с запасом энергии 30-60 МДж в каждом, допускающими транспортировку автомобильным транспортом. Головной образец такого модуля СПИН может быть создан и испытан за 2,5-3 года.</a:t>
            </a: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5381625" y="4621213"/>
            <a:ext cx="3571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imes New Roman" pitchFamily="18" charset="0"/>
              </a:rPr>
              <a:t>Модуль СПИН энергоемкостью 66,7 МДж (проект) </a:t>
            </a: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0" y="3857625"/>
            <a:ext cx="4854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latin typeface="Arial Black" pitchFamily="34" charset="0"/>
              </a:rPr>
              <a:t>МНОГОФУНКЦИОНАЛЬНЫЙ РЕЖИМ РАБОТЫ СПИН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152400" y="5997575"/>
            <a:ext cx="5626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ru-RU" sz="1200">
                <a:latin typeface="Times New Roman" pitchFamily="18" charset="0"/>
              </a:rPr>
              <a:t>1 - компенсация провалов мощности (60-70 МВт; 1 сек)</a:t>
            </a:r>
          </a:p>
          <a:p>
            <a:pPr marL="457200" indent="-457200"/>
            <a:r>
              <a:rPr lang="ru-RU" sz="1200">
                <a:latin typeface="Times New Roman" pitchFamily="18" charset="0"/>
              </a:rPr>
              <a:t>2 - компенсация регулярных колебаний мощности (8-10МВт; 0,3-0,5Гц)</a:t>
            </a:r>
          </a:p>
          <a:p>
            <a:pPr marL="457200" indent="-457200"/>
            <a:r>
              <a:rPr lang="ru-RU" sz="1200">
                <a:latin typeface="Times New Roman" pitchFamily="18" charset="0"/>
              </a:rPr>
              <a:t>3 - компенсация нерегулярных колебаний мощности </a:t>
            </a:r>
          </a:p>
          <a:p>
            <a:pPr marL="457200" indent="-457200"/>
            <a:r>
              <a:rPr lang="ru-RU" sz="1200">
                <a:latin typeface="Times New Roman" pitchFamily="18" charset="0"/>
              </a:rPr>
              <a:t>(40МВт; период Т до 30 сек)</a:t>
            </a:r>
          </a:p>
        </p:txBody>
      </p:sp>
      <p:pic>
        <p:nvPicPr>
          <p:cNvPr id="235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4950"/>
            <a:ext cx="4848225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 Box 13"/>
          <p:cNvSpPr txBox="1">
            <a:spLocks noChangeArrowheads="1"/>
          </p:cNvSpPr>
          <p:nvPr/>
        </p:nvSpPr>
        <p:spPr bwMode="auto">
          <a:xfrm>
            <a:off x="5368925" y="6310313"/>
            <a:ext cx="3463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imes New Roman" pitchFamily="18" charset="0"/>
              </a:rPr>
              <a:t>Проект транспортного модуля СПИН на 850 МДж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01358" y="188640"/>
            <a:ext cx="941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СПИН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1359-C677-4301-8028-815E78BC1649}" type="slidenum">
              <a:rPr lang="ru-RU"/>
              <a:pPr/>
              <a:t>22</a:t>
            </a:fld>
            <a:endParaRPr lang="ru-RU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457200"/>
          </a:xfrm>
        </p:spPr>
        <p:txBody>
          <a:bodyPr/>
          <a:lstStyle/>
          <a:p>
            <a:r>
              <a:rPr lang="ru-RU" sz="2000"/>
              <a:t>Моделирование СП устройств на ЭДМ энергосистемы</a:t>
            </a:r>
          </a:p>
        </p:txBody>
      </p:sp>
      <p:pic>
        <p:nvPicPr>
          <p:cNvPr id="100380" name="Picture 28" descr="H:\!! Материалы лаборатории\!Полигон\Презентация\Материалы Новикова\fig1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143000"/>
            <a:ext cx="7239000" cy="4926013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H:\!! Материалы лаборатории\!Полигон\Презентация\Материалы Новикова\fig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7B456-2528-4686-A725-AD405CF70327}" type="slidenum">
              <a:rPr lang="ru-RU"/>
              <a:pPr/>
              <a:t>24</a:t>
            </a:fld>
            <a:endParaRPr lang="ru-RU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457200"/>
          </a:xfrm>
        </p:spPr>
        <p:txBody>
          <a:bodyPr/>
          <a:lstStyle/>
          <a:p>
            <a:r>
              <a:rPr lang="ru-RU" sz="2000"/>
              <a:t>Моделирование СП устройств на ЭДМ энергосистемы</a:t>
            </a:r>
          </a:p>
        </p:txBody>
      </p:sp>
      <p:pic>
        <p:nvPicPr>
          <p:cNvPr id="101382" name="Picture 6" descr="H:\!! Материалы лаборатории\!Полигон\Презентация\Материалы Новикова\fig2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143000"/>
            <a:ext cx="7848600" cy="5157788"/>
          </a:xfrm>
          <a:noFill/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850F0-B323-4F2F-A838-D700ECD36F01}" type="slidenum">
              <a:rPr lang="ru-RU"/>
              <a:pPr/>
              <a:t>25</a:t>
            </a:fld>
            <a:endParaRPr lang="ru-RU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457200"/>
          </a:xfrm>
        </p:spPr>
        <p:txBody>
          <a:bodyPr/>
          <a:lstStyle/>
          <a:p>
            <a:r>
              <a:rPr lang="ru-RU" sz="2000"/>
              <a:t>Моделирование СП устройств на ЭДМ энергосистемы</a:t>
            </a:r>
          </a:p>
        </p:txBody>
      </p:sp>
      <p:pic>
        <p:nvPicPr>
          <p:cNvPr id="103429" name="Picture 5" descr="H:\!! Материалы лаборатории\!Полигон\Презентация\Материалы Новикова\fig4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039813"/>
            <a:ext cx="7696200" cy="5056187"/>
          </a:xfrm>
          <a:noFill/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11ED-1DB8-40D0-8241-BC0D9F6020CD}" type="slidenum">
              <a:rPr lang="ru-RU"/>
              <a:pPr/>
              <a:t>26</a:t>
            </a:fld>
            <a:endParaRPr lang="ru-RU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457200"/>
          </a:xfrm>
        </p:spPr>
        <p:txBody>
          <a:bodyPr/>
          <a:lstStyle/>
          <a:p>
            <a:r>
              <a:rPr lang="ru-RU" sz="2000"/>
              <a:t>Моделирование СП устройств на ЭДМ энергосистемы</a:t>
            </a:r>
          </a:p>
        </p:txBody>
      </p:sp>
      <p:pic>
        <p:nvPicPr>
          <p:cNvPr id="104453" name="Picture 5" descr="H:\!! Материалы лаборатории\!Полигон\Презентация\Материалы Новикова\fig5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143000"/>
            <a:ext cx="7426325" cy="4876800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0D184-F99C-46CA-8305-F62E69ECEEC9}" type="slidenum">
              <a:rPr lang="ru-RU"/>
              <a:pPr/>
              <a:t>27</a:t>
            </a:fld>
            <a:endParaRPr lang="ru-RU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457200"/>
          </a:xfrm>
        </p:spPr>
        <p:txBody>
          <a:bodyPr/>
          <a:lstStyle/>
          <a:p>
            <a:r>
              <a:rPr lang="ru-RU" sz="2000"/>
              <a:t>Моделирование СП устройств на ЭДМ энергосистемы</a:t>
            </a:r>
          </a:p>
        </p:txBody>
      </p:sp>
      <p:pic>
        <p:nvPicPr>
          <p:cNvPr id="105477" name="Picture 5" descr="H:\!! Материалы лаборатории\!Полигон\Презентация\Материалы Новикова\fig6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295400"/>
            <a:ext cx="7848600" cy="4648200"/>
          </a:xfrm>
          <a:noFill/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5849-44E4-4948-B860-E6593F180619}" type="slidenum">
              <a:rPr lang="ru-RU"/>
              <a:pPr/>
              <a:t>28</a:t>
            </a:fld>
            <a:endParaRPr lang="ru-RU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457200"/>
          </a:xfrm>
        </p:spPr>
        <p:txBody>
          <a:bodyPr/>
          <a:lstStyle/>
          <a:p>
            <a:r>
              <a:rPr lang="ru-RU" sz="2000"/>
              <a:t>Моделирование СП устройств на ЭДМ энергосистемы</a:t>
            </a:r>
          </a:p>
        </p:txBody>
      </p:sp>
      <p:pic>
        <p:nvPicPr>
          <p:cNvPr id="106501" name="Picture 5" descr="H:\!! Материалы лаборатории\!Полигон\Презентация\Материалы Новикова\fig7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219200"/>
            <a:ext cx="8001000" cy="4876800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BE8-1099-4B27-825F-196A85C99419}" type="slidenum">
              <a:rPr lang="ru-RU"/>
              <a:pPr/>
              <a:t>29</a:t>
            </a:fld>
            <a:endParaRPr lang="ru-RU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457200"/>
          </a:xfrm>
        </p:spPr>
        <p:txBody>
          <a:bodyPr/>
          <a:lstStyle/>
          <a:p>
            <a:r>
              <a:rPr lang="ru-RU" sz="2000"/>
              <a:t>Моделирование СП устройств на ЭДМ энергосистемы</a:t>
            </a:r>
          </a:p>
        </p:txBody>
      </p:sp>
      <p:pic>
        <p:nvPicPr>
          <p:cNvPr id="107525" name="Picture 5" descr="H:\!! Материалы лаборатории\!Полигон\Презентация\Материалы Новикова\fig8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295400"/>
            <a:ext cx="8001000" cy="4738688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0688"/>
            <a:ext cx="8402538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97C7-1182-4869-A5A2-ECEA0AE48B3B}" type="slidenum">
              <a:rPr lang="ru-RU"/>
              <a:pPr/>
              <a:t>30</a:t>
            </a:fld>
            <a:endParaRPr lang="ru-RU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457200"/>
          </a:xfrm>
        </p:spPr>
        <p:txBody>
          <a:bodyPr/>
          <a:lstStyle/>
          <a:p>
            <a:r>
              <a:rPr lang="ru-RU" sz="2000"/>
              <a:t>Моделирование СП устройств на ЭДМ энергосистемы</a:t>
            </a:r>
          </a:p>
        </p:txBody>
      </p:sp>
      <p:pic>
        <p:nvPicPr>
          <p:cNvPr id="108549" name="Picture 5" descr="H:\!! Материалы лаборатории\!Полигон\Презентация\Материалы Новикова\fig9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066800"/>
            <a:ext cx="3395663" cy="5257800"/>
          </a:xfrm>
          <a:noFill/>
          <a:ln/>
        </p:spPr>
      </p:pic>
      <p:pic>
        <p:nvPicPr>
          <p:cNvPr id="108553" name="Picture 9" descr="H:\!! Материалы лаборатории\!Полигон\Презентация\Материалы Новикова\fig9a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14400"/>
            <a:ext cx="3984625" cy="568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FF47-2E44-4F52-8304-7EA6A5F24DC4}" type="slidenum">
              <a:rPr lang="ru-RU"/>
              <a:pPr/>
              <a:t>31</a:t>
            </a:fld>
            <a:endParaRPr lang="ru-RU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457200"/>
          </a:xfrm>
        </p:spPr>
        <p:txBody>
          <a:bodyPr/>
          <a:lstStyle/>
          <a:p>
            <a:r>
              <a:rPr lang="ru-RU" sz="2000"/>
              <a:t>Маховиковый накопитель с ВТСП подвесом</a:t>
            </a:r>
          </a:p>
        </p:txBody>
      </p:sp>
      <p:pic>
        <p:nvPicPr>
          <p:cNvPr id="112645" name="Picture 5" descr="H:\!! Материалы лаборатории\!Полигон\Презентация\Материалы Новикова\fig13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143000"/>
            <a:ext cx="7772400" cy="5205413"/>
          </a:xfrm>
          <a:noFill/>
          <a:ln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7900"/>
            <a:ext cx="5270500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5900" y="838200"/>
            <a:ext cx="38481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1"/>
          <p:cNvSpPr>
            <a:spLocks noChangeArrowheads="1"/>
          </p:cNvSpPr>
          <p:nvPr/>
        </p:nvSpPr>
        <p:spPr bwMode="auto">
          <a:xfrm>
            <a:off x="0" y="-42863"/>
            <a:ext cx="9144000" cy="101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Гелевый криостат в сборе.</a:t>
            </a:r>
            <a:endParaRPr lang="ru-RU" sz="200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/>
            <a:r>
              <a:rPr lang="ru-RU" sz="20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Сверхпроводниковая магнитная система  СПИН с энергоемкостью </a:t>
            </a:r>
            <a:r>
              <a:rPr lang="en-US" sz="20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W = 0,5 · 10</a:t>
            </a:r>
            <a:r>
              <a:rPr lang="en-US" sz="2000" baseline="300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6</a:t>
            </a:r>
            <a:r>
              <a:rPr lang="en-US" sz="20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Дж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25"/>
            <a:ext cx="5000625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0" y="0"/>
            <a:ext cx="8429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2636838" algn="ctr"/>
                <a:tab pos="5273675" algn="r"/>
              </a:tabLst>
            </a:pPr>
            <a:r>
              <a:rPr lang="ru-RU" sz="2400" b="1">
                <a:solidFill>
                  <a:srgbClr val="FF0000"/>
                </a:solidFill>
                <a:cs typeface="Arial" pitchFamily="34" charset="0"/>
              </a:rPr>
              <a:t>Проект маховикового накопителя на основе АС машины  вертикального исполнения мощностью </a:t>
            </a:r>
            <a:br>
              <a:rPr lang="ru-RU" sz="2400" b="1">
                <a:solidFill>
                  <a:srgbClr val="FF0000"/>
                </a:solidFill>
                <a:cs typeface="Arial" pitchFamily="34" charset="0"/>
              </a:rPr>
            </a:br>
            <a:r>
              <a:rPr lang="ru-RU" sz="2400" b="1">
                <a:solidFill>
                  <a:srgbClr val="FF0000"/>
                </a:solidFill>
                <a:cs typeface="Arial" pitchFamily="34" charset="0"/>
              </a:rPr>
              <a:t>200 МВт.</a:t>
            </a:r>
            <a:endParaRPr lang="ru-RU" sz="24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4786313" y="1214438"/>
            <a:ext cx="45720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altLang="ja-JP" dirty="0">
                <a:cs typeface="Arial" pitchFamily="34" charset="0"/>
              </a:rPr>
              <a:t>В настоящее время нет практических ограничений по созданию агрегатов первого типа мощности  до 300 – 400 МВт и второго типа мощности 800 – 1600 МВт. Первый тип агрегатов имеет больший диапазон изменения скорости и большую способность использования кинетической энергии вращающихся машин, второй тип способен работать в диапазоне регулирования частоты вращения  50% </a:t>
            </a:r>
            <a:br>
              <a:rPr lang="ru-RU" altLang="ja-JP" dirty="0">
                <a:cs typeface="Arial" pitchFamily="34" charset="0"/>
              </a:rPr>
            </a:br>
            <a:r>
              <a:rPr lang="ru-RU" altLang="ja-JP" dirty="0">
                <a:cs typeface="Arial" pitchFamily="34" charset="0"/>
              </a:rPr>
              <a:t>от синхронной, имеет меньшую мощность преобразовательного устройства, чем в первом случае , обладает меньшей стоимостью </a:t>
            </a:r>
            <a:br>
              <a:rPr lang="ru-RU" altLang="ja-JP" dirty="0">
                <a:cs typeface="Arial" pitchFamily="34" charset="0"/>
              </a:rPr>
            </a:br>
            <a:r>
              <a:rPr lang="ru-RU" altLang="ja-JP" dirty="0">
                <a:cs typeface="Arial" pitchFamily="34" charset="0"/>
              </a:rPr>
              <a:t>и может быть выполнен на большую мощность. В России был разработан эскизный проект маховикового накопителя на основе  </a:t>
            </a:r>
            <a:r>
              <a:rPr lang="ru-RU" altLang="ja-JP" dirty="0" err="1">
                <a:cs typeface="Arial" pitchFamily="34" charset="0"/>
              </a:rPr>
              <a:t>асинхронизированной</a:t>
            </a:r>
            <a:r>
              <a:rPr lang="ru-RU" altLang="ja-JP" dirty="0">
                <a:cs typeface="Arial" pitchFamily="34" charset="0"/>
              </a:rPr>
              <a:t> машины  вертикального исполнения мощностью 200 МВт. </a:t>
            </a:r>
            <a:endParaRPr lang="ru-RU" dirty="0"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763713" y="944563"/>
            <a:ext cx="5616575" cy="3276600"/>
            <a:chOff x="1111" y="482"/>
            <a:chExt cx="3538" cy="206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116" y="482"/>
              <a:ext cx="3528" cy="2060"/>
              <a:chOff x="1020" y="300"/>
              <a:chExt cx="3528" cy="2060"/>
            </a:xfrm>
          </p:grpSpPr>
          <p:pic>
            <p:nvPicPr>
              <p:cNvPr id="17415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20" y="300"/>
                <a:ext cx="3528" cy="1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16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20" y="1298"/>
                <a:ext cx="3528" cy="1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1111" y="482"/>
              <a:ext cx="3538" cy="20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411" name="Rectangle 13"/>
          <p:cNvSpPr>
            <a:spLocks noChangeArrowheads="1"/>
          </p:cNvSpPr>
          <p:nvPr/>
        </p:nvSpPr>
        <p:spPr bwMode="auto">
          <a:xfrm>
            <a:off x="341313" y="4365625"/>
            <a:ext cx="846137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/>
              <a:t>Установка введена в эксплуатацию в </a:t>
            </a:r>
            <a:r>
              <a:rPr lang="en-US" sz="1600"/>
              <a:t>2011 </a:t>
            </a:r>
            <a:r>
              <a:rPr lang="ru-RU" sz="1600"/>
              <a:t>году фирмой </a:t>
            </a:r>
            <a:r>
              <a:rPr lang="en-US" sz="1600"/>
              <a:t>Beacon Power </a:t>
            </a:r>
            <a:br>
              <a:rPr lang="en-US" sz="1600"/>
            </a:br>
            <a:r>
              <a:rPr lang="en-US" sz="1600"/>
              <a:t>First 20 MW merchant plant operating in New York (NYISO, New York Independent</a:t>
            </a:r>
            <a:endParaRPr lang="ru-RU" sz="1600"/>
          </a:p>
          <a:p>
            <a:r>
              <a:rPr lang="ru-RU" sz="1600"/>
              <a:t> </a:t>
            </a:r>
            <a:r>
              <a:rPr lang="en-US" sz="1600"/>
              <a:t>System Operator)</a:t>
            </a:r>
            <a:endParaRPr lang="ru-RU" sz="1600"/>
          </a:p>
          <a:p>
            <a:r>
              <a:rPr lang="ru-RU" sz="1600"/>
              <a:t>- </a:t>
            </a:r>
            <a:r>
              <a:rPr lang="en-US" sz="1600"/>
              <a:t>$43 million DOE loan guarantee</a:t>
            </a:r>
            <a:endParaRPr lang="ru-RU" sz="1600"/>
          </a:p>
          <a:p>
            <a:r>
              <a:rPr lang="ru-RU" sz="1600"/>
              <a:t>- $2 million New York grant</a:t>
            </a:r>
          </a:p>
          <a:p>
            <a:r>
              <a:rPr lang="ru-RU" sz="1600"/>
              <a:t>композитных маховиков из углеродного и стекловолокна</a:t>
            </a:r>
          </a:p>
          <a:p>
            <a:r>
              <a:rPr lang="ru-RU" sz="1600"/>
              <a:t>Частота вращения маховиков 16000 – 8000 об/мин</a:t>
            </a:r>
          </a:p>
          <a:p>
            <a:r>
              <a:rPr lang="ru-RU" sz="1600"/>
              <a:t>Энергоемкость одного маховика 90 МДж</a:t>
            </a:r>
          </a:p>
          <a:p>
            <a:r>
              <a:rPr lang="ru-RU" sz="1600"/>
              <a:t>Привод маховика от магнитоэлектрического двигатель-генератора мощностью 100 кВт</a:t>
            </a: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790575" y="225425"/>
            <a:ext cx="7561263" cy="528638"/>
          </a:xfrm>
          <a:prstGeom prst="rect">
            <a:avLst/>
          </a:prstGeom>
          <a:solidFill>
            <a:srgbClr val="FFCC99">
              <a:alpha val="3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Установка фирмы 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Beacon Power</a:t>
            </a:r>
            <a:r>
              <a:rPr lang="en-US" dirty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4"/>
          <p:cNvSpPr txBox="1">
            <a:spLocks/>
          </p:cNvSpPr>
          <p:nvPr/>
        </p:nvSpPr>
        <p:spPr>
          <a:xfrm>
            <a:off x="358775" y="2060575"/>
            <a:ext cx="8426450" cy="38528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34925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AutoNum type="arabicPeriod"/>
              <a:defRPr/>
            </a:pPr>
            <a:r>
              <a:rPr lang="ru-RU" sz="2000" dirty="0">
                <a:cs typeface="Times New Roman" pitchFamily="18" charset="0"/>
              </a:rPr>
              <a:t>Успешная коммерческая эксплуатация маховиковой генерирующей системы с регулированием скорости и двойным питанием разработки фирмы Toshiba продолжается с августа 1996 г. на подстанции Chujowan компании Okinawa El.Power Co., Inc., в Японии.</a:t>
            </a:r>
          </a:p>
          <a:p>
            <a:pPr marL="342900" indent="34925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AutoNum type="arabicPeriod"/>
              <a:defRPr/>
            </a:pPr>
            <a:endParaRPr lang="ru-RU" sz="2000" dirty="0">
              <a:cs typeface="Times New Roman" pitchFamily="18" charset="0"/>
            </a:endParaRPr>
          </a:p>
          <a:p>
            <a:pPr marL="342900" indent="34925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000" dirty="0">
                <a:cs typeface="Times New Roman" pitchFamily="18" charset="0"/>
              </a:rPr>
              <a:t>2. Система ROTES в состоянии подавлять колебания частоты в энергосистеме при выдаче энергии, накопленной в роторе генератора и маховике при изменении частоты вращения в ответ на внезапные изменения нагрузки.</a:t>
            </a:r>
          </a:p>
          <a:p>
            <a:pPr marL="342900" indent="34925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2000" dirty="0">
              <a:cs typeface="Times New Roman" pitchFamily="18" charset="0"/>
            </a:endParaRPr>
          </a:p>
          <a:p>
            <a:pPr marL="342900" indent="34925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000" dirty="0">
                <a:cs typeface="Times New Roman" pitchFamily="18" charset="0"/>
              </a:rPr>
              <a:t>3. Система ROTES удерживает колебания частоты в пределах 60 ± 0,3 Гц</a:t>
            </a:r>
            <a:r>
              <a:rPr lang="en-US" sz="2000" dirty="0">
                <a:cs typeface="Times New Roman" pitchFamily="18" charset="0"/>
              </a:rPr>
              <a:t> (</a:t>
            </a:r>
            <a:r>
              <a:rPr lang="ru-RU" sz="2000" dirty="0">
                <a:cs typeface="Times New Roman" pitchFamily="18" charset="0"/>
              </a:rPr>
              <a:t>без неё 60 ± 0,4 Гц</a:t>
            </a:r>
            <a:r>
              <a:rPr lang="en-US" sz="2000" dirty="0">
                <a:cs typeface="Times New Roman" pitchFamily="18" charset="0"/>
              </a:rPr>
              <a:t>)</a:t>
            </a:r>
            <a:r>
              <a:rPr lang="ru-RU" sz="2000" dirty="0">
                <a:cs typeface="Times New Roman" pitchFamily="18" charset="0"/>
              </a:rPr>
              <a:t> при внезапном изменении нагрузки на 30 МВт, имеющем место при работе электрических печей, в условиях энергосистемы острова Окинава (потребление 400-1200 МВт).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79388" y="188913"/>
            <a:ext cx="8785225" cy="1382712"/>
          </a:xfrm>
          <a:prstGeom prst="rect">
            <a:avLst/>
          </a:prstGeom>
          <a:solidFill>
            <a:srgbClr val="FFCC99">
              <a:alpha val="3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Накопитель энергии  с  маховиком и двигатель-генератором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 двойным питанием ROTES, Япония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7338" y="2168525"/>
          <a:ext cx="5040560" cy="3057720"/>
        </p:xfrm>
        <a:graphic>
          <a:graphicData uri="http://schemas.openxmlformats.org/drawingml/2006/table">
            <a:tbl>
              <a:tblPr/>
              <a:tblGrid>
                <a:gridCol w="1621867"/>
                <a:gridCol w="3418693"/>
              </a:tblGrid>
              <a:tr h="284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Узел установки</a:t>
                      </a:r>
                    </a:p>
                  </a:txBody>
                  <a:tcPr marL="33022" marR="33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63"/>
                        </a:spcBef>
                        <a:spcAft>
                          <a:spcPts val="6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Параметры         Номинальное значение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22" marR="33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0070">
                <a:tc>
                  <a:txBody>
                    <a:bodyPr/>
                    <a:lstStyle/>
                    <a:p>
                      <a:pPr marL="166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Генератор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6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3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маховиком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22" marR="33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Мощность                26,5 МВА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Напряжение               6,6 кВ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Рабочая частота           60 Гц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Частота вращения     510-690 об/мин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25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Маховой момент GD</a:t>
                      </a: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710 тм</a:t>
                      </a:r>
                      <a:r>
                        <a:rPr kumimoji="0" lang="ru-RU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Отдаваемая энергия       200 МДж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22" marR="33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380">
                <a:tc>
                  <a:txBody>
                    <a:bodyPr/>
                    <a:lstStyle/>
                    <a:p>
                      <a:pPr marL="166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63"/>
                        </a:spcBef>
                        <a:spcAft>
                          <a:spcPts val="13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Циклоконвертер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22" marR="33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Мощность                6,55 МВА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Напряжение              1930 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Рабочий ток             1960 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Рабочая частота       0,25-9,0 Гц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22" marR="33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35">
                <a:tc>
                  <a:txBody>
                    <a:bodyPr/>
                    <a:lstStyle/>
                    <a:p>
                      <a:pPr marL="166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63"/>
                        </a:spcBef>
                        <a:spcAft>
                          <a:spcPts val="6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Трансформатор системы возбуждения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22" marR="33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Мощность                4,2 МВА х 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25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Напряжения 6,6 кВ/ 770 В/770 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022" marR="33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23" name="Picture 2"/>
          <p:cNvPicPr>
            <a:picLocks noChangeAspect="1" noChangeArrowheads="1"/>
          </p:cNvPicPr>
          <p:nvPr/>
        </p:nvPicPr>
        <p:blipFill>
          <a:blip r:embed="rId2" cstate="print">
            <a:lum contrast="24000"/>
            <a:grayscl/>
          </a:blip>
          <a:srcRect/>
          <a:stretch>
            <a:fillRect/>
          </a:stretch>
        </p:blipFill>
        <p:spPr bwMode="auto">
          <a:xfrm>
            <a:off x="5543550" y="1520825"/>
            <a:ext cx="3405188" cy="483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485775" y="260350"/>
            <a:ext cx="8172450" cy="955675"/>
          </a:xfrm>
          <a:prstGeom prst="rect">
            <a:avLst/>
          </a:prstGeom>
          <a:solidFill>
            <a:srgbClr val="FFCC99">
              <a:alpha val="3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Разрез  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ROTES</a:t>
            </a: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и его технические характеристики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6700"/>
            <a:ext cx="8424936" cy="604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1" y="0"/>
            <a:ext cx="7956375" cy="928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361950" indent="19050" algn="ctr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Impact" pitchFamily="34" charset="0"/>
                <a:ea typeface="Tahoma" pitchFamily="34" charset="0"/>
                <a:cs typeface="Times New Roman" pitchFamily="18" charset="0"/>
              </a:rPr>
              <a:t>Области применения АББЭ на объектах электроэнергетики РФ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980728"/>
          <a:ext cx="87129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1" y="0"/>
            <a:ext cx="7956376" cy="928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361950" indent="19050" algn="ctr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Impact" pitchFamily="34" charset="0"/>
                <a:ea typeface="Tahoma" pitchFamily="34" charset="0"/>
                <a:cs typeface="Times New Roman" pitchFamily="18" charset="0"/>
              </a:rPr>
              <a:t>Применение АББЭ совместно с мобильными газотурбинными электростанциями</a:t>
            </a:r>
          </a:p>
        </p:txBody>
      </p:sp>
      <p:sp>
        <p:nvSpPr>
          <p:cNvPr id="33797" name="Прямоугольник 4"/>
          <p:cNvSpPr>
            <a:spLocks noChangeArrowheads="1"/>
          </p:cNvSpPr>
          <p:nvPr/>
        </p:nvSpPr>
        <p:spPr bwMode="auto">
          <a:xfrm>
            <a:off x="179388" y="1341438"/>
            <a:ext cx="5041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Повышение пределов динамической устойчивости ГТЭС, имеющих малые значения моментов инерции (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мгноговальные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ГТЭС и др.) при авариях в сети (к.з. и др.).</a:t>
            </a:r>
          </a:p>
        </p:txBody>
      </p:sp>
      <p:sp>
        <p:nvSpPr>
          <p:cNvPr id="33799" name="Прямоугольник 9"/>
          <p:cNvSpPr>
            <a:spLocks noChangeArrowheads="1"/>
          </p:cNvSpPr>
          <p:nvPr/>
        </p:nvSpPr>
        <p:spPr bwMode="auto">
          <a:xfrm>
            <a:off x="179388" y="2708275"/>
            <a:ext cx="50403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Обеспечение стабильной работы системы собственных нужд и системы возбуждения ГТЭС благодаря поддержанию требуемого уровня напряжения на зажимах ГТЭС при существенных колебаниях напряжения в сети при автономной работе ГТЭС.</a:t>
            </a:r>
          </a:p>
        </p:txBody>
      </p:sp>
      <p:sp>
        <p:nvSpPr>
          <p:cNvPr id="33800" name="Прямоугольник 10"/>
          <p:cNvSpPr>
            <a:spLocks noChangeArrowheads="1"/>
          </p:cNvSpPr>
          <p:nvPr/>
        </p:nvSpPr>
        <p:spPr bwMode="auto">
          <a:xfrm>
            <a:off x="179388" y="4724400"/>
            <a:ext cx="85693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>
                <a:solidFill>
                  <a:srgbClr val="00206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Обеспечение работы ГТЭС с постоянной нагрузкой благодаря покрытию с помощью АББЭ суточных колебаний нагрузки. Результат – экономия топлива, улучшение экологической обстановки.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7780759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1" y="0"/>
            <a:ext cx="7956376" cy="9286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361950" indent="19050" algn="ctr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Impact" pitchFamily="34" charset="0"/>
                <a:ea typeface="Tahoma" pitchFamily="34" charset="0"/>
                <a:cs typeface="Times New Roman" pitchFamily="18" charset="0"/>
              </a:rPr>
              <a:t>Применение АББЭ совместно </a:t>
            </a:r>
            <a:r>
              <a:rPr lang="ru-RU" dirty="0" smtClean="0">
                <a:latin typeface="Impact" pitchFamily="34" charset="0"/>
                <a:ea typeface="Tahoma" pitchFamily="34" charset="0"/>
                <a:cs typeface="Times New Roman" pitchFamily="18" charset="0"/>
              </a:rPr>
              <a:t>с </a:t>
            </a:r>
            <a:r>
              <a:rPr lang="ru-RU" dirty="0">
                <a:latin typeface="Impact" pitchFamily="34" charset="0"/>
                <a:ea typeface="Tahoma" pitchFamily="34" charset="0"/>
                <a:cs typeface="Times New Roman" pitchFamily="18" charset="0"/>
              </a:rPr>
              <a:t>дизель-генераторными установками</a:t>
            </a:r>
          </a:p>
        </p:txBody>
      </p:sp>
      <p:sp>
        <p:nvSpPr>
          <p:cNvPr id="34821" name="Прямоугольник 4"/>
          <p:cNvSpPr>
            <a:spLocks noChangeArrowheads="1"/>
          </p:cNvSpPr>
          <p:nvPr/>
        </p:nvSpPr>
        <p:spPr bwMode="auto">
          <a:xfrm>
            <a:off x="179388" y="1268413"/>
            <a:ext cx="56165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Arial Narrow" pitchFamily="34" charset="0"/>
              </a:rPr>
              <a:t>Обеспечение работы дизель-генераторных установок с постоянной, наиболее экономичной нагрузкой. Результат – снижение затрат топлива, в среднем, на 15-20%, улучшение экологической обстановки. </a:t>
            </a:r>
          </a:p>
          <a:p>
            <a:pPr marL="342900" indent="-342900" algn="just" eaLnBrk="0" hangingPunct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Arial Narrow" pitchFamily="34" charset="0"/>
              </a:rPr>
              <a:t>Стабилизация напряжения и частоты при сбросах и </a:t>
            </a:r>
            <a:r>
              <a:rPr lang="ru-RU" sz="2000" dirty="0" err="1">
                <a:solidFill>
                  <a:srgbClr val="002060"/>
                </a:solidFill>
                <a:latin typeface="Arial Narrow" pitchFamily="34" charset="0"/>
              </a:rPr>
              <a:t>набросах</a:t>
            </a:r>
            <a:r>
              <a:rPr lang="ru-RU" sz="2000" dirty="0">
                <a:solidFill>
                  <a:srgbClr val="002060"/>
                </a:solidFill>
                <a:latin typeface="Arial Narrow" pitchFamily="34" charset="0"/>
              </a:rPr>
              <a:t> нагрузки. </a:t>
            </a:r>
          </a:p>
        </p:txBody>
      </p:sp>
      <p:sp>
        <p:nvSpPr>
          <p:cNvPr id="34823" name="Прямоугольник 6"/>
          <p:cNvSpPr>
            <a:spLocks noChangeArrowheads="1"/>
          </p:cNvSpPr>
          <p:nvPr/>
        </p:nvSpPr>
        <p:spPr bwMode="auto">
          <a:xfrm>
            <a:off x="179388" y="4149725"/>
            <a:ext cx="820896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>
                <a:solidFill>
                  <a:srgbClr val="002060"/>
                </a:solidFill>
                <a:latin typeface="Arial Narrow" pitchFamily="34" charset="0"/>
              </a:rPr>
              <a:t>Обеспечение надежности параллельной работы дизель-генераторных установок равной и разной мощности в автономных режимах работы.</a:t>
            </a:r>
          </a:p>
          <a:p>
            <a:pPr marL="342900" indent="-342900" algn="just" eaLnBrk="0" hangingPunct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>
                <a:solidFill>
                  <a:srgbClr val="002060"/>
                </a:solidFill>
                <a:latin typeface="Arial Narrow" pitchFamily="34" charset="0"/>
              </a:rPr>
              <a:t>Обеспечение бесперебойного снабжения потребителей при пусках и остановах дизель-генераторных установок.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 txBox="1">
            <a:spLocks/>
          </p:cNvSpPr>
          <p:nvPr/>
        </p:nvSpPr>
        <p:spPr bwMode="auto">
          <a:xfrm>
            <a:off x="1763713" y="285750"/>
            <a:ext cx="69230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ru-RU" sz="2400" b="1">
              <a:solidFill>
                <a:srgbClr val="FF0000"/>
              </a:solidFill>
            </a:endParaRPr>
          </a:p>
        </p:txBody>
      </p:sp>
      <p:pic>
        <p:nvPicPr>
          <p:cNvPr id="36867" name="Изображение 2" descr="16092011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1700213"/>
            <a:ext cx="4968056" cy="466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Прямоугольник 7"/>
          <p:cNvSpPr>
            <a:spLocks noChangeArrowheads="1"/>
          </p:cNvSpPr>
          <p:nvPr/>
        </p:nvSpPr>
        <p:spPr bwMode="auto">
          <a:xfrm>
            <a:off x="323850" y="1268413"/>
            <a:ext cx="818832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ru-RU" sz="2000" b="1" dirty="0">
                <a:solidFill>
                  <a:srgbClr val="002060"/>
                </a:solidFill>
              </a:rPr>
              <a:t>Главные параметры</a:t>
            </a:r>
            <a:r>
              <a:rPr lang="en-US" sz="2000" b="1" dirty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ru-RU" sz="2000" b="1" dirty="0">
                <a:solidFill>
                  <a:srgbClr val="002060"/>
                </a:solidFill>
              </a:rPr>
              <a:t>Мощность</a:t>
            </a:r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en-US" sz="2000" b="1" dirty="0">
                <a:solidFill>
                  <a:srgbClr val="FF0000"/>
                </a:solidFill>
              </a:rPr>
              <a:t>1500 </a:t>
            </a:r>
            <a:r>
              <a:rPr lang="ru-RU" sz="2000" b="1" dirty="0">
                <a:solidFill>
                  <a:srgbClr val="FF0000"/>
                </a:solidFill>
              </a:rPr>
              <a:t>кВт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ru-RU" sz="2000" b="1" dirty="0">
                <a:solidFill>
                  <a:srgbClr val="002060"/>
                </a:solidFill>
              </a:rPr>
              <a:t>Энергия</a:t>
            </a:r>
            <a:r>
              <a:rPr lang="en-US" sz="2000" b="1" dirty="0">
                <a:solidFill>
                  <a:srgbClr val="002060"/>
                </a:solidFill>
              </a:rPr>
              <a:t>	</a:t>
            </a:r>
            <a:r>
              <a:rPr lang="en-US" sz="2000" b="1" dirty="0">
                <a:solidFill>
                  <a:srgbClr val="FF0000"/>
                </a:solidFill>
              </a:rPr>
              <a:t>2500 </a:t>
            </a:r>
            <a:r>
              <a:rPr lang="ru-RU" sz="2000" b="1" dirty="0" err="1">
                <a:solidFill>
                  <a:srgbClr val="FF0000"/>
                </a:solidFill>
              </a:rPr>
              <a:t>кВт-ч</a:t>
            </a:r>
            <a:endParaRPr lang="ru-RU" sz="20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buClr>
                <a:srgbClr val="FF0000"/>
              </a:buClr>
            </a:pPr>
            <a:r>
              <a:rPr lang="ru-RU" sz="2000" b="1" dirty="0">
                <a:solidFill>
                  <a:srgbClr val="002060"/>
                </a:solidFill>
              </a:rPr>
              <a:t>Тип АБ	</a:t>
            </a:r>
            <a:r>
              <a:rPr lang="ru-RU" sz="2000" b="1" dirty="0">
                <a:solidFill>
                  <a:srgbClr val="FF0000"/>
                </a:solidFill>
              </a:rPr>
              <a:t>	</a:t>
            </a:r>
            <a:r>
              <a:rPr lang="en-US" sz="2000" b="1" dirty="0" err="1">
                <a:solidFill>
                  <a:srgbClr val="FF0000"/>
                </a:solidFill>
              </a:rPr>
              <a:t>LiTi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6869" name="Picture 2" descr="C:\Documents and Settings\vpereverzev\My Documents\Ener1\Grid\Customers\EXC\pics\IMG-20110316-00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88" y="2924175"/>
            <a:ext cx="2800176" cy="340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Прямоугольник 5"/>
          <p:cNvSpPr>
            <a:spLocks noChangeArrowheads="1"/>
          </p:cNvSpPr>
          <p:nvPr/>
        </p:nvSpPr>
        <p:spPr bwMode="auto">
          <a:xfrm>
            <a:off x="250825" y="188913"/>
            <a:ext cx="75615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FF0000"/>
              </a:buClr>
            </a:pPr>
            <a:r>
              <a:rPr lang="ru-RU" dirty="0">
                <a:latin typeface="Impact" pitchFamily="34" charset="0"/>
              </a:rPr>
              <a:t>Проект ФСК – поставка двух СНЭ на ПС 220кВ «Псоу» (г. Сочи) и «Волхов-Северная» (г.Санкт-Петербург) компанией </a:t>
            </a:r>
            <a:r>
              <a:rPr lang="en-US" dirty="0">
                <a:latin typeface="Impact" pitchFamily="34" charset="0"/>
              </a:rPr>
              <a:t>ENER1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Цель испытаний</a:t>
            </a:r>
            <a:r>
              <a:rPr lang="ru-RU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9512" y="1600200"/>
            <a:ext cx="8507288" cy="45651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lvl="1" indent="4572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Проверка общей эксплуатационной надежности СНЭ и ее отдельных компонентов.</a:t>
            </a:r>
          </a:p>
          <a:p>
            <a:pPr marL="0" lvl="1" indent="4572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Проверка соответствия технических характеристик СНЭ заявленным характеристикам.</a:t>
            </a:r>
          </a:p>
          <a:p>
            <a:pPr marL="0" lvl="1" indent="4572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Экспериментальная отработка режимов использования СНЭ для перспективных вариантов применения:</a:t>
            </a:r>
          </a:p>
          <a:p>
            <a:pPr marL="0" lvl="0" indent="45720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использование в качестве резервного источника питания;</a:t>
            </a:r>
          </a:p>
          <a:p>
            <a:pPr marL="0" lvl="0" indent="45720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параллельная работа с ДГУ в локальной электрической сети;</a:t>
            </a:r>
          </a:p>
          <a:p>
            <a:pPr marL="0" lvl="0" indent="45720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регулирование частоты в локальной электрической сети, включающей в себя ДГУ;</a:t>
            </a:r>
          </a:p>
          <a:p>
            <a:pPr marL="0" lvl="0" indent="45720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регулирование мощности в локальной электрической сети, включающей в себя ДГУ;</a:t>
            </a:r>
          </a:p>
          <a:p>
            <a:pPr marL="0" lvl="0" indent="45720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сглаживание неравномерности потребления и выработки электроэнергии в электрической сети;</a:t>
            </a:r>
          </a:p>
          <a:p>
            <a:pPr marL="0" lvl="0" indent="45720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источник бесперебойного питания.</a:t>
            </a:r>
          </a:p>
          <a:p>
            <a:pPr marL="0" lvl="1" indent="4572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Определение эффективности использования СНЭ для различных применений.</a:t>
            </a:r>
          </a:p>
          <a:p>
            <a:pPr marL="0" lvl="1" indent="4572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Выработка рекомендаций, направленных на улучшение технических и эксплуатационных характеристик СНЭ.</a:t>
            </a:r>
          </a:p>
          <a:p>
            <a:pPr marL="0" lvl="1" indent="4572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Разработка типовых схем подключения СНЭ.</a:t>
            </a:r>
          </a:p>
          <a:p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1" y="0"/>
            <a:ext cx="7884367" cy="9286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361950" indent="19050" algn="ctr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Impact" pitchFamily="34" charset="0"/>
                <a:ea typeface="Tahoma" pitchFamily="34" charset="0"/>
                <a:cs typeface="Times New Roman" pitchFamily="18" charset="0"/>
              </a:rPr>
              <a:t>Применение АББЭ на объектах </a:t>
            </a:r>
            <a:r>
              <a:rPr lang="ru-RU" dirty="0" smtClean="0">
                <a:latin typeface="Impact" pitchFamily="34" charset="0"/>
                <a:ea typeface="Tahoma" pitchFamily="34" charset="0"/>
                <a:cs typeface="Times New Roman" pitchFamily="18" charset="0"/>
              </a:rPr>
              <a:t>в системах энергоснабжения крупных городов</a:t>
            </a:r>
            <a:endParaRPr lang="ru-RU" dirty="0">
              <a:latin typeface="Impact" pitchFamily="34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980728"/>
            <a:ext cx="8640960" cy="43458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14288" algn="just" eaLnBrk="0" hangingPunc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90000"/>
                </a:solidFill>
                <a:latin typeface="Arial Narrow" pitchFamily="34" charset="0"/>
                <a:cs typeface="Arial" charset="0"/>
              </a:rPr>
              <a:t>Эффективность применения:</a:t>
            </a:r>
          </a:p>
          <a:p>
            <a:pPr marL="342900" indent="14288" algn="just" eaLnBrk="0" hangingPunc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990000"/>
                </a:solidFill>
                <a:latin typeface="Arial Narrow" pitchFamily="34" charset="0"/>
                <a:cs typeface="Arial" charset="0"/>
              </a:rPr>
              <a:t>      Выравнивание суточного графика  нагрузки </a:t>
            </a:r>
          </a:p>
          <a:p>
            <a:pPr marL="623888" indent="-446088" algn="just" eaLnBrk="0" hangingPunct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Запуск электростанции «с нуля» после ее внезапного выхода из работы из-за аварии в сети (остановка турбин).</a:t>
            </a:r>
          </a:p>
          <a:p>
            <a:pPr marL="623888" indent="-446088" algn="just" eaLnBrk="0" hangingPunct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Снятие перегрузок распределительной сети при прохождении максимумов нагрузки .</a:t>
            </a:r>
          </a:p>
          <a:p>
            <a:pPr marL="623888" indent="-446088" algn="just" eaLnBrk="0" hangingPunct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В производствах, весьма чувствительных не только к длительным нарушениям электроснабжения, но и к кратковременным.</a:t>
            </a:r>
          </a:p>
          <a:p>
            <a:pPr marL="623888" indent="-446088" algn="just" eaLnBrk="0" hangingPunct="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Для предотвращения лавины напряжения в районах с большим сосредоточением синхронной  двигательной нагрузки. 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73238"/>
            <a:ext cx="4667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565400"/>
            <a:ext cx="4667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933825"/>
            <a:ext cx="4667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013325"/>
            <a:ext cx="4667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188640"/>
            <a:ext cx="7705725" cy="8905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800" dirty="0" smtClean="0">
                <a:effectLst/>
                <a:latin typeface="Impact" pitchFamily="34" charset="0"/>
                <a:cs typeface="Arial" pitchFamily="34" charset="0"/>
              </a:rPr>
              <a:t>Состав </a:t>
            </a:r>
            <a:r>
              <a:rPr lang="ru-RU" sz="1800" dirty="0" smtClean="0">
                <a:latin typeface="Impact" pitchFamily="34" charset="0"/>
                <a:cs typeface="Arial" pitchFamily="34" charset="0"/>
              </a:rPr>
              <a:t>гибридной </a:t>
            </a:r>
            <a:r>
              <a:rPr lang="ru-RU" sz="1800" dirty="0" smtClean="0">
                <a:effectLst/>
                <a:latin typeface="Impact" pitchFamily="34" charset="0"/>
                <a:cs typeface="Arial" pitchFamily="34" charset="0"/>
              </a:rPr>
              <a:t>системы накопления энергии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22588" y="1809750"/>
            <a:ext cx="2092325" cy="12192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Система управления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875088" y="3028950"/>
            <a:ext cx="0" cy="65087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34"/>
          <p:cNvCxnSpPr/>
          <p:nvPr/>
        </p:nvCxnSpPr>
        <p:spPr>
          <a:xfrm>
            <a:off x="1643063" y="3370263"/>
            <a:ext cx="4533900" cy="0"/>
          </a:xfrm>
          <a:prstGeom prst="straightConnector1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6176963" y="3395663"/>
            <a:ext cx="0" cy="23812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463800" y="4297363"/>
            <a:ext cx="45878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34"/>
          <p:cNvCxnSpPr/>
          <p:nvPr/>
        </p:nvCxnSpPr>
        <p:spPr>
          <a:xfrm>
            <a:off x="5014913" y="2419350"/>
            <a:ext cx="2662237" cy="0"/>
          </a:xfrm>
          <a:prstGeom prst="straightConnector1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/>
          </p:cNvSpPr>
          <p:nvPr/>
        </p:nvSpPr>
        <p:spPr bwMode="auto">
          <a:xfrm>
            <a:off x="7866063" y="3902075"/>
            <a:ext cx="1136650" cy="7191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в сеть</a:t>
            </a:r>
          </a:p>
        </p:txBody>
      </p:sp>
      <p:sp>
        <p:nvSpPr>
          <p:cNvPr id="16" name="Заголовок 1"/>
          <p:cNvSpPr>
            <a:spLocks/>
          </p:cNvSpPr>
          <p:nvPr/>
        </p:nvSpPr>
        <p:spPr bwMode="auto">
          <a:xfrm>
            <a:off x="7572375" y="1958975"/>
            <a:ext cx="1557338" cy="8620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в АСУ ТП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643063" y="3395663"/>
            <a:ext cx="0" cy="23812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76238" y="3679825"/>
            <a:ext cx="2092325" cy="1217613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Аккумуляторная </a:t>
            </a:r>
            <a:r>
              <a:rPr lang="ru-RU" dirty="0" smtClean="0">
                <a:solidFill>
                  <a:prstClr val="black"/>
                </a:solidFill>
              </a:rPr>
              <a:t>батарея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prstClr val="black"/>
                </a:solidFill>
              </a:rPr>
              <a:t>Суперконденсатор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28938" y="3687763"/>
            <a:ext cx="2092325" cy="1217612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Преобразователи </a:t>
            </a:r>
            <a:r>
              <a:rPr lang="ru-RU" dirty="0">
                <a:solidFill>
                  <a:prstClr val="black"/>
                </a:solidFill>
              </a:rPr>
              <a:t>напряжения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480050" y="3687763"/>
            <a:ext cx="2092325" cy="1217612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Распределительное устройство</a:t>
            </a:r>
            <a:endParaRPr lang="ru-RU" dirty="0"/>
          </a:p>
        </p:txBody>
      </p:sp>
      <p:sp>
        <p:nvSpPr>
          <p:cNvPr id="24" name="Заголовок 1"/>
          <p:cNvSpPr>
            <a:spLocks/>
          </p:cNvSpPr>
          <p:nvPr/>
        </p:nvSpPr>
        <p:spPr bwMode="auto">
          <a:xfrm>
            <a:off x="7181850" y="5208588"/>
            <a:ext cx="1962150" cy="7191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в нагрузку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021263" y="4260850"/>
            <a:ext cx="45878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572375" y="4297363"/>
            <a:ext cx="45878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28" name="Соединительная линия уступом 5127"/>
          <p:cNvCxnSpPr>
            <a:stCxn id="23" idx="2"/>
          </p:cNvCxnSpPr>
          <p:nvPr/>
        </p:nvCxnSpPr>
        <p:spPr>
          <a:xfrm rot="16200000" flipH="1">
            <a:off x="6618288" y="4813300"/>
            <a:ext cx="661988" cy="846137"/>
          </a:xfrm>
          <a:prstGeom prst="bentConnector2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Стрелка вправо 45"/>
          <p:cNvSpPr/>
          <p:nvPr/>
        </p:nvSpPr>
        <p:spPr>
          <a:xfrm>
            <a:off x="3549650" y="5070475"/>
            <a:ext cx="720725" cy="477838"/>
          </a:xfrm>
          <a:prstGeom prst="rightArrow">
            <a:avLst/>
          </a:prstGeom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трелка влево 46"/>
          <p:cNvSpPr/>
          <p:nvPr/>
        </p:nvSpPr>
        <p:spPr>
          <a:xfrm>
            <a:off x="3535363" y="5808663"/>
            <a:ext cx="719137" cy="4778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07504" y="404664"/>
            <a:ext cx="7848872" cy="7647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1800" dirty="0" smtClean="0">
                <a:latin typeface="Impact" pitchFamily="34" charset="0"/>
                <a:cs typeface="Arial" pitchFamily="34" charset="0"/>
              </a:rPr>
              <a:t>Схема двунаправленного </a:t>
            </a:r>
            <a:br>
              <a:rPr lang="ru-RU" sz="1800" dirty="0" smtClean="0">
                <a:latin typeface="Impact" pitchFamily="34" charset="0"/>
                <a:cs typeface="Arial" pitchFamily="34" charset="0"/>
              </a:rPr>
            </a:br>
            <a:r>
              <a:rPr lang="ru-RU" sz="1800" dirty="0" smtClean="0">
                <a:latin typeface="Impact" pitchFamily="34" charset="0"/>
                <a:cs typeface="Arial" pitchFamily="34" charset="0"/>
              </a:rPr>
              <a:t>инвертора</a:t>
            </a:r>
          </a:p>
        </p:txBody>
      </p:sp>
      <p:pic>
        <p:nvPicPr>
          <p:cNvPr id="39939" name="Рисунок 5" descr="T:\Личная\VAN\СНЭ_однолинейная.jpg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611560" y="1556792"/>
            <a:ext cx="8054975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8302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800" dirty="0" smtClean="0">
                <a:effectLst/>
                <a:latin typeface="Impact" pitchFamily="34" charset="0"/>
                <a:cs typeface="Arial" pitchFamily="34" charset="0"/>
              </a:rPr>
              <a:t>Особенности инвертора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89100"/>
            <a:ext cx="6454775" cy="4857750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Используется ШИМ-преобразование с помощью силовых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IGBT-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транзисторов;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Мощность инверторов – 15; 150кВт;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Возможна параллельная работа до восьми инверторов; 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Возможна параллельная работа с ДГУ;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Накоплен опыт работы со свинцово-кислотными, никель-натрий хлорными, литий ионными аккумуляторными батареями и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суперконденсаторами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Реализован алгоритм компенсации реактивной мощности (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cos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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=1)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 и высших гармоник тока;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ru-RU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endParaRPr lang="ru-RU" sz="16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8138" y="1751013"/>
            <a:ext cx="22542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7699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800" dirty="0" smtClean="0">
                <a:effectLst/>
                <a:latin typeface="Impact" pitchFamily="34" charset="0"/>
                <a:cs typeface="Arial" pitchFamily="34" charset="0"/>
              </a:rPr>
              <a:t>Параметры инвертора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4294967295"/>
          </p:nvPr>
        </p:nvGraphicFramePr>
        <p:xfrm>
          <a:off x="611560" y="1412776"/>
          <a:ext cx="8229600" cy="47130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40660"/>
                <a:gridCol w="2288940"/>
              </a:tblGrid>
              <a:tr h="49390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Параметр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2" marB="608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значение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2" marB="60892"/>
                </a:tc>
              </a:tr>
              <a:tr h="493901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Мощность, кВт</a:t>
                      </a:r>
                      <a:endParaRPr lang="ru-RU" sz="2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2" marB="608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150</a:t>
                      </a:r>
                      <a:endParaRPr lang="ru-RU" sz="2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2" marB="60892"/>
                </a:tc>
              </a:tr>
              <a:tr h="493901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Напряжение АС,</a:t>
                      </a:r>
                      <a:r>
                        <a:rPr lang="ru-RU" sz="21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В</a:t>
                      </a:r>
                      <a:endParaRPr lang="ru-RU" sz="2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2" marB="608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3ф 380</a:t>
                      </a:r>
                      <a:endParaRPr lang="ru-RU" sz="2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2" marB="60892"/>
                </a:tc>
              </a:tr>
              <a:tr h="493901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Напряжение </a:t>
                      </a:r>
                      <a:r>
                        <a:rPr lang="en-US" sz="2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DC</a:t>
                      </a:r>
                      <a:r>
                        <a:rPr lang="ru-RU" sz="2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ru-RU" sz="21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В</a:t>
                      </a:r>
                      <a:endParaRPr lang="ru-RU" sz="2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2" marB="608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450 – 720</a:t>
                      </a:r>
                      <a:endParaRPr lang="ru-RU" sz="2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2" marB="60892"/>
                </a:tc>
              </a:tr>
              <a:tr h="493901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КПД,</a:t>
                      </a:r>
                      <a:r>
                        <a:rPr lang="ru-RU" sz="21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% при номинальной нагрузке, не хуже</a:t>
                      </a:r>
                      <a:endParaRPr lang="ru-RU" sz="2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2" marB="608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96</a:t>
                      </a:r>
                      <a:endParaRPr lang="ru-RU" sz="2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2" marB="60892"/>
                </a:tc>
              </a:tr>
              <a:tr h="493901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К-т гармонических искажений напряжения, %</a:t>
                      </a:r>
                      <a:endParaRPr lang="ru-RU" sz="2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2" marB="608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2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2" marB="60892"/>
                </a:tc>
              </a:tr>
              <a:tr h="493901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К-т гармонических искажений тока после коррекции, %</a:t>
                      </a:r>
                      <a:endParaRPr lang="ru-RU" sz="2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2" marB="608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2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2" marB="60892"/>
                </a:tc>
              </a:tr>
              <a:tr h="493901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Компенсация реактивной мощности, %</a:t>
                      </a:r>
                      <a:endParaRPr lang="ru-RU" sz="2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2" marB="608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2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2" marB="60892"/>
                </a:tc>
              </a:tr>
              <a:tr h="493901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Частота ШИМ, кГц</a:t>
                      </a:r>
                      <a:endParaRPr lang="ru-RU" sz="2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2" marB="608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21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2" marB="60892"/>
                </a:tc>
              </a:tr>
            </a:tbl>
          </a:graphicData>
        </a:graphic>
      </p:graphicFrame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956376" cy="8302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800" dirty="0" smtClean="0">
                <a:effectLst/>
                <a:latin typeface="Impact" pitchFamily="34" charset="0"/>
                <a:cs typeface="Arial" pitchFamily="34" charset="0"/>
              </a:rPr>
              <a:t>Инвертор 150кВт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89" y="1239838"/>
            <a:ext cx="2897584" cy="514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-3133" r="8432"/>
          <a:stretch/>
        </p:blipFill>
        <p:spPr bwMode="auto">
          <a:xfrm>
            <a:off x="5594352" y="1214062"/>
            <a:ext cx="2755068" cy="516726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pSp>
        <p:nvGrpSpPr>
          <p:cNvPr id="43014" name="Group 2"/>
          <p:cNvGrpSpPr>
            <a:grpSpLocks/>
          </p:cNvGrpSpPr>
          <p:nvPr/>
        </p:nvGrpSpPr>
        <p:grpSpPr bwMode="auto">
          <a:xfrm>
            <a:off x="2535238" y="1485900"/>
            <a:ext cx="2952750" cy="519113"/>
            <a:chOff x="-1118" y="8357"/>
            <a:chExt cx="5828" cy="898"/>
          </a:xfrm>
        </p:grpSpPr>
        <p:sp>
          <p:nvSpPr>
            <p:cNvPr id="43043" name="Text Box 3"/>
            <p:cNvSpPr txBox="1">
              <a:spLocks noChangeArrowheads="1"/>
            </p:cNvSpPr>
            <p:nvPr/>
          </p:nvSpPr>
          <p:spPr bwMode="auto">
            <a:xfrm>
              <a:off x="2010" y="8357"/>
              <a:ext cx="2700" cy="5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 b="1" dirty="0">
                  <a:latin typeface="Calibri" pitchFamily="34" charset="0"/>
                </a:rPr>
                <a:t>Силовой модуль</a:t>
              </a:r>
            </a:p>
          </p:txBody>
        </p:sp>
        <p:cxnSp>
          <p:nvCxnSpPr>
            <p:cNvPr id="43044" name="AutoShape 4"/>
            <p:cNvCxnSpPr>
              <a:cxnSpLocks noChangeShapeType="1"/>
              <a:stCxn id="43043" idx="1"/>
            </p:cNvCxnSpPr>
            <p:nvPr/>
          </p:nvCxnSpPr>
          <p:spPr bwMode="auto">
            <a:xfrm flipH="1">
              <a:off x="-1118" y="8646"/>
              <a:ext cx="3128" cy="609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43015" name="AutoShape 4"/>
          <p:cNvCxnSpPr>
            <a:cxnSpLocks noChangeShapeType="1"/>
            <a:stCxn id="43043" idx="3"/>
          </p:cNvCxnSpPr>
          <p:nvPr/>
        </p:nvCxnSpPr>
        <p:spPr bwMode="auto">
          <a:xfrm>
            <a:off x="5487988" y="1654175"/>
            <a:ext cx="1944687" cy="5429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3016" name="Text Box 3"/>
          <p:cNvSpPr txBox="1">
            <a:spLocks noChangeArrowheads="1"/>
          </p:cNvSpPr>
          <p:nvPr/>
        </p:nvSpPr>
        <p:spPr bwMode="auto">
          <a:xfrm>
            <a:off x="7107238" y="3140075"/>
            <a:ext cx="1035050" cy="56991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dirty="0">
                <a:latin typeface="Calibri" pitchFamily="34" charset="0"/>
              </a:rPr>
              <a:t>Система управления</a:t>
            </a:r>
          </a:p>
        </p:txBody>
      </p:sp>
      <p:grpSp>
        <p:nvGrpSpPr>
          <p:cNvPr id="43017" name="Group 2"/>
          <p:cNvGrpSpPr>
            <a:grpSpLocks/>
          </p:cNvGrpSpPr>
          <p:nvPr/>
        </p:nvGrpSpPr>
        <p:grpSpPr bwMode="auto">
          <a:xfrm>
            <a:off x="3146425" y="2006600"/>
            <a:ext cx="2606675" cy="550863"/>
            <a:chOff x="-338" y="8522"/>
            <a:chExt cx="4445" cy="578"/>
          </a:xfrm>
        </p:grpSpPr>
        <p:sp>
          <p:nvSpPr>
            <p:cNvPr id="43041" name="Text Box 3"/>
            <p:cNvSpPr txBox="1">
              <a:spLocks noChangeArrowheads="1"/>
            </p:cNvSpPr>
            <p:nvPr/>
          </p:nvSpPr>
          <p:spPr bwMode="auto">
            <a:xfrm>
              <a:off x="1088" y="8522"/>
              <a:ext cx="3019" cy="5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 b="1" dirty="0">
                  <a:latin typeface="Calibri" pitchFamily="34" charset="0"/>
                </a:rPr>
                <a:t>Фильтр ЭМС звена постоянного тока</a:t>
              </a:r>
            </a:p>
          </p:txBody>
        </p:sp>
        <p:cxnSp>
          <p:nvCxnSpPr>
            <p:cNvPr id="43042" name="AutoShape 4"/>
            <p:cNvCxnSpPr>
              <a:cxnSpLocks noChangeShapeType="1"/>
            </p:cNvCxnSpPr>
            <p:nvPr/>
          </p:nvCxnSpPr>
          <p:spPr bwMode="auto">
            <a:xfrm flipH="1">
              <a:off x="-338" y="8811"/>
              <a:ext cx="1660" cy="14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43018" name="AutoShape 4"/>
          <p:cNvCxnSpPr>
            <a:cxnSpLocks noChangeShapeType="1"/>
          </p:cNvCxnSpPr>
          <p:nvPr/>
        </p:nvCxnSpPr>
        <p:spPr bwMode="auto">
          <a:xfrm>
            <a:off x="5557838" y="2420938"/>
            <a:ext cx="920750" cy="36353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grpSp>
        <p:nvGrpSpPr>
          <p:cNvPr id="43019" name="Group 2"/>
          <p:cNvGrpSpPr>
            <a:grpSpLocks/>
          </p:cNvGrpSpPr>
          <p:nvPr/>
        </p:nvGrpSpPr>
        <p:grpSpPr bwMode="auto">
          <a:xfrm>
            <a:off x="2787650" y="3749675"/>
            <a:ext cx="2862263" cy="557213"/>
            <a:chOff x="-707" y="8483"/>
            <a:chExt cx="4882" cy="596"/>
          </a:xfrm>
        </p:grpSpPr>
        <p:sp>
          <p:nvSpPr>
            <p:cNvPr id="43039" name="Text Box 3"/>
            <p:cNvSpPr txBox="1">
              <a:spLocks noChangeArrowheads="1"/>
            </p:cNvSpPr>
            <p:nvPr/>
          </p:nvSpPr>
          <p:spPr bwMode="auto">
            <a:xfrm>
              <a:off x="1719" y="8483"/>
              <a:ext cx="2456" cy="5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 b="1" dirty="0">
                  <a:latin typeface="Calibri" pitchFamily="34" charset="0"/>
                </a:rPr>
                <a:t>Фильтр ЭМС звена переменного тока</a:t>
              </a:r>
            </a:p>
          </p:txBody>
        </p:sp>
        <p:cxnSp>
          <p:nvCxnSpPr>
            <p:cNvPr id="43040" name="AutoShape 4"/>
            <p:cNvCxnSpPr>
              <a:cxnSpLocks noChangeShapeType="1"/>
            </p:cNvCxnSpPr>
            <p:nvPr/>
          </p:nvCxnSpPr>
          <p:spPr bwMode="auto">
            <a:xfrm flipH="1">
              <a:off x="-707" y="8772"/>
              <a:ext cx="2321" cy="30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3020" name="Group 2"/>
          <p:cNvGrpSpPr>
            <a:grpSpLocks/>
          </p:cNvGrpSpPr>
          <p:nvPr/>
        </p:nvGrpSpPr>
        <p:grpSpPr bwMode="auto">
          <a:xfrm>
            <a:off x="2940050" y="3067050"/>
            <a:ext cx="2584450" cy="642938"/>
            <a:chOff x="-612" y="8381"/>
            <a:chExt cx="4407" cy="683"/>
          </a:xfrm>
        </p:grpSpPr>
        <p:sp>
          <p:nvSpPr>
            <p:cNvPr id="43037" name="Text Box 3"/>
            <p:cNvSpPr txBox="1">
              <a:spLocks noChangeArrowheads="1"/>
            </p:cNvSpPr>
            <p:nvPr/>
          </p:nvSpPr>
          <p:spPr bwMode="auto">
            <a:xfrm>
              <a:off x="1339" y="8381"/>
              <a:ext cx="2456" cy="5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 b="1" dirty="0">
                  <a:latin typeface="Calibri" pitchFamily="34" charset="0"/>
                </a:rPr>
                <a:t>Вентиляторы охлаждения</a:t>
              </a:r>
            </a:p>
          </p:txBody>
        </p:sp>
        <p:cxnSp>
          <p:nvCxnSpPr>
            <p:cNvPr id="43038" name="AutoShape 4"/>
            <p:cNvCxnSpPr>
              <a:cxnSpLocks noChangeShapeType="1"/>
            </p:cNvCxnSpPr>
            <p:nvPr/>
          </p:nvCxnSpPr>
          <p:spPr bwMode="auto">
            <a:xfrm flipH="1">
              <a:off x="-612" y="8775"/>
              <a:ext cx="2199" cy="289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3021" name="Group 2"/>
          <p:cNvGrpSpPr>
            <a:grpSpLocks/>
          </p:cNvGrpSpPr>
          <p:nvPr/>
        </p:nvGrpSpPr>
        <p:grpSpPr bwMode="auto">
          <a:xfrm>
            <a:off x="2984500" y="5586413"/>
            <a:ext cx="2603500" cy="846137"/>
            <a:chOff x="-115" y="8412"/>
            <a:chExt cx="4440" cy="901"/>
          </a:xfrm>
        </p:grpSpPr>
        <p:sp>
          <p:nvSpPr>
            <p:cNvPr id="43035" name="Text Box 3"/>
            <p:cNvSpPr txBox="1">
              <a:spLocks noChangeArrowheads="1"/>
            </p:cNvSpPr>
            <p:nvPr/>
          </p:nvSpPr>
          <p:spPr bwMode="auto">
            <a:xfrm>
              <a:off x="1869" y="8735"/>
              <a:ext cx="2456" cy="5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 b="1" dirty="0">
                  <a:latin typeface="Calibri" pitchFamily="34" charset="0"/>
                </a:rPr>
                <a:t>Согласующий трансформатор</a:t>
              </a:r>
            </a:p>
          </p:txBody>
        </p:sp>
        <p:cxnSp>
          <p:nvCxnSpPr>
            <p:cNvPr id="43036" name="AutoShape 4"/>
            <p:cNvCxnSpPr>
              <a:cxnSpLocks noChangeShapeType="1"/>
              <a:stCxn id="43035" idx="1"/>
            </p:cNvCxnSpPr>
            <p:nvPr/>
          </p:nvCxnSpPr>
          <p:spPr bwMode="auto">
            <a:xfrm flipH="1" flipV="1">
              <a:off x="-115" y="8412"/>
              <a:ext cx="1984" cy="61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3022" name="Group 2"/>
          <p:cNvGrpSpPr>
            <a:grpSpLocks/>
          </p:cNvGrpSpPr>
          <p:nvPr/>
        </p:nvGrpSpPr>
        <p:grpSpPr bwMode="auto">
          <a:xfrm>
            <a:off x="4194175" y="4405313"/>
            <a:ext cx="2193925" cy="652462"/>
            <a:chOff x="1708" y="8260"/>
            <a:chExt cx="3739" cy="342"/>
          </a:xfrm>
        </p:grpSpPr>
        <p:sp>
          <p:nvSpPr>
            <p:cNvPr id="43033" name="Text Box 3"/>
            <p:cNvSpPr txBox="1">
              <a:spLocks noChangeArrowheads="1"/>
            </p:cNvSpPr>
            <p:nvPr/>
          </p:nvSpPr>
          <p:spPr bwMode="auto">
            <a:xfrm>
              <a:off x="1708" y="8260"/>
              <a:ext cx="2375" cy="3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 b="1" dirty="0">
                  <a:latin typeface="Calibri" pitchFamily="34" charset="0"/>
                </a:rPr>
                <a:t>Автоматический выключатель батарейный</a:t>
              </a:r>
            </a:p>
          </p:txBody>
        </p:sp>
        <p:cxnSp>
          <p:nvCxnSpPr>
            <p:cNvPr id="43034" name="AutoShape 4"/>
            <p:cNvCxnSpPr>
              <a:cxnSpLocks noChangeShapeType="1"/>
              <a:stCxn id="43033" idx="3"/>
            </p:cNvCxnSpPr>
            <p:nvPr/>
          </p:nvCxnSpPr>
          <p:spPr bwMode="auto">
            <a:xfrm>
              <a:off x="4083" y="8431"/>
              <a:ext cx="1364" cy="17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3023" name="Group 2"/>
          <p:cNvGrpSpPr>
            <a:grpSpLocks/>
          </p:cNvGrpSpPr>
          <p:nvPr/>
        </p:nvGrpSpPr>
        <p:grpSpPr bwMode="auto">
          <a:xfrm>
            <a:off x="4049713" y="5057775"/>
            <a:ext cx="3575050" cy="658813"/>
            <a:chOff x="1669" y="8045"/>
            <a:chExt cx="5870" cy="700"/>
          </a:xfrm>
        </p:grpSpPr>
        <p:sp>
          <p:nvSpPr>
            <p:cNvPr id="43031" name="Text Box 3"/>
            <p:cNvSpPr txBox="1">
              <a:spLocks noChangeArrowheads="1"/>
            </p:cNvSpPr>
            <p:nvPr/>
          </p:nvSpPr>
          <p:spPr bwMode="auto">
            <a:xfrm>
              <a:off x="1669" y="8226"/>
              <a:ext cx="2784" cy="5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 b="1" dirty="0">
                  <a:latin typeface="Calibri" pitchFamily="34" charset="0"/>
                </a:rPr>
                <a:t>Автоматический выключатель сетевой</a:t>
              </a:r>
            </a:p>
          </p:txBody>
        </p:sp>
        <p:cxnSp>
          <p:nvCxnSpPr>
            <p:cNvPr id="43032" name="AutoShape 4"/>
            <p:cNvCxnSpPr>
              <a:cxnSpLocks noChangeShapeType="1"/>
              <a:stCxn id="43031" idx="3"/>
            </p:cNvCxnSpPr>
            <p:nvPr/>
          </p:nvCxnSpPr>
          <p:spPr bwMode="auto">
            <a:xfrm flipV="1">
              <a:off x="4453" y="8045"/>
              <a:ext cx="3086" cy="44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3024" name="Group 2"/>
          <p:cNvGrpSpPr>
            <a:grpSpLocks/>
          </p:cNvGrpSpPr>
          <p:nvPr/>
        </p:nvGrpSpPr>
        <p:grpSpPr bwMode="auto">
          <a:xfrm>
            <a:off x="3295650" y="2670175"/>
            <a:ext cx="2063750" cy="774700"/>
            <a:chOff x="161" y="7813"/>
            <a:chExt cx="4072" cy="2145"/>
          </a:xfrm>
        </p:grpSpPr>
        <p:sp>
          <p:nvSpPr>
            <p:cNvPr id="43029" name="Text Box 3"/>
            <p:cNvSpPr txBox="1">
              <a:spLocks noChangeArrowheads="1"/>
            </p:cNvSpPr>
            <p:nvPr/>
          </p:nvSpPr>
          <p:spPr bwMode="auto">
            <a:xfrm>
              <a:off x="2173" y="7813"/>
              <a:ext cx="2060" cy="5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 b="1" dirty="0">
                  <a:latin typeface="Calibri" pitchFamily="34" charset="0"/>
                </a:rPr>
                <a:t>Дроссель</a:t>
              </a:r>
            </a:p>
          </p:txBody>
        </p:sp>
        <p:cxnSp>
          <p:nvCxnSpPr>
            <p:cNvPr id="43030" name="AutoShape 4"/>
            <p:cNvCxnSpPr>
              <a:cxnSpLocks noChangeShapeType="1"/>
            </p:cNvCxnSpPr>
            <p:nvPr/>
          </p:nvCxnSpPr>
          <p:spPr bwMode="auto">
            <a:xfrm flipH="1">
              <a:off x="161" y="8497"/>
              <a:ext cx="2012" cy="146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43027" name="AutoShape 4"/>
          <p:cNvCxnSpPr>
            <a:cxnSpLocks noChangeShapeType="1"/>
            <a:stCxn id="43016" idx="0"/>
          </p:cNvCxnSpPr>
          <p:nvPr/>
        </p:nvCxnSpPr>
        <p:spPr bwMode="auto">
          <a:xfrm flipV="1">
            <a:off x="7624763" y="2784475"/>
            <a:ext cx="0" cy="3556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9" name="TextBox 38"/>
          <p:cNvSpPr txBox="1"/>
          <p:nvPr/>
        </p:nvSpPr>
        <p:spPr>
          <a:xfrm>
            <a:off x="603250" y="1303338"/>
            <a:ext cx="13763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Процесс сборки.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7699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800" dirty="0" smtClean="0">
                <a:effectLst/>
                <a:latin typeface="Impact" pitchFamily="34" charset="0"/>
                <a:cs typeface="Arial" pitchFamily="34" charset="0"/>
              </a:rPr>
              <a:t>Состав системы управления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1" y="1689100"/>
            <a:ext cx="6192689" cy="4764236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Универсальный управляющий контроллер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(f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=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150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МГц);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Плата согласования;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Модуль ввода-вывода;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Плата панели оператора;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Плата программируемых дискретных входов 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Реализованные протоколы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Modbus TCP/IP, Modbus RTU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Реализованы алгоритмы взаимодействия с различными системами управления аккумуляторных батарей;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endParaRPr lang="ru-RU" sz="16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4087813"/>
            <a:ext cx="2200275" cy="2273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2688" y="1450975"/>
            <a:ext cx="1344612" cy="24923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Схема 23"/>
          <p:cNvGraphicFramePr/>
          <p:nvPr/>
        </p:nvGraphicFramePr>
        <p:xfrm>
          <a:off x="0" y="980728"/>
          <a:ext cx="91440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762143" y="332656"/>
            <a:ext cx="333456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1950" indent="19050" algn="ctr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Impact" pitchFamily="34" charset="0"/>
                <a:ea typeface="Tahoma" pitchFamily="34" charset="0"/>
                <a:cs typeface="Times New Roman" pitchFamily="18" charset="0"/>
              </a:rPr>
              <a:t>Типы накопителей энергии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075613" cy="7699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800" dirty="0" smtClean="0">
                <a:effectLst/>
                <a:latin typeface="Impact" pitchFamily="34" charset="0"/>
                <a:cs typeface="Arial" pitchFamily="34" charset="0"/>
              </a:rPr>
              <a:t>Параметры системы управления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4294967295"/>
          </p:nvPr>
        </p:nvGraphicFramePr>
        <p:xfrm>
          <a:off x="251520" y="1052736"/>
          <a:ext cx="8749480" cy="50005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61196"/>
                <a:gridCol w="2888284"/>
              </a:tblGrid>
              <a:tr h="51160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Параметр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8" marB="608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значение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8" marB="60898"/>
                </a:tc>
              </a:tr>
              <a:tr h="46362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Частота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ШИМ, кГц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8" marB="608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8" marB="60898"/>
                </a:tc>
              </a:tr>
              <a:tr h="46362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Тактовая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частота процессора, МГц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8" marB="608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150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8" marB="60898"/>
                </a:tc>
              </a:tr>
              <a:tr h="50830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Количество параллельно подключаемых инверторов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8" marB="608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8" marB="60898"/>
                </a:tc>
              </a:tr>
              <a:tr h="47380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Количество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программируемых дискретных входов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8" marB="608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8" marB="60898"/>
                </a:tc>
              </a:tr>
              <a:tr h="439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Количество внешних сигналов обратной связи</a:t>
                      </a:r>
                    </a:p>
                  </a:txBody>
                  <a:tcPr marT="60898" marB="608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8" marB="60898"/>
                </a:tc>
              </a:tr>
              <a:tr h="64746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Скорость подстройки фазы напряжения определяемая по ГОСТ 13109-97 , Гц/сек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8" marB="608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0.2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8" marB="60898"/>
                </a:tc>
              </a:tr>
              <a:tr h="6613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Скорость подстройки фазы напряжения определяемая быстродействием системы управления, </a:t>
                      </a:r>
                      <a:r>
                        <a:rPr lang="ru-RU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мс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8" marB="608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8" marB="60898"/>
                </a:tc>
              </a:tr>
              <a:tr h="79945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Просадка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напряжения на нагрузке при пропадании напряжения сети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8" marB="608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По ГОСТ 13109-97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60898" marB="60898"/>
                </a:tc>
              </a:tr>
            </a:tbl>
          </a:graphicData>
        </a:graphic>
      </p:graphicFrame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0" y="371475"/>
            <a:ext cx="7805738" cy="660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1800" dirty="0" smtClean="0">
                <a:latin typeface="Impact" pitchFamily="34" charset="0"/>
                <a:cs typeface="Arial" pitchFamily="34" charset="0"/>
              </a:rPr>
              <a:t>Особенности системы управления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1268760"/>
            <a:ext cx="8316913" cy="5037137"/>
          </a:xfrm>
          <a:prstGeom prst="rect">
            <a:avLst/>
          </a:prstGeom>
        </p:spPr>
        <p:txBody>
          <a:bodyPr/>
          <a:lstStyle/>
          <a:p>
            <a:pPr marL="0" indent="0" algn="just" eaLnBrk="1" hangingPunct="1"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Разработан уникальный алгоритм управления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на основе адаптивных цифровых фильтров,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который позволяет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оптимизировать параметры регуляторов в петле обратной связи в зависимости от измеряемого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сигнала.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Данный алгоритм позволяет существенно повысить быстродействие системы управления 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Форма сигнала анализируется за несколько периодов ШИМ </a:t>
            </a:r>
          </a:p>
          <a:p>
            <a:pPr eaLnBrk="1" hangingPunct="1"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Измерение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и управление параметрами сигнала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осуществляется по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основной и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высшим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гармоникам;</a:t>
            </a:r>
          </a:p>
          <a:p>
            <a:pPr eaLnBrk="1" hangingPunct="1"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Реализован механизм компенсации высших гармоник тока нагрузки;</a:t>
            </a:r>
          </a:p>
          <a:p>
            <a:pPr eaLnBrk="1" hangingPunct="1"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Реализована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регулировка параметров выходного тока по величине обратной последовательности тока нагрузки;</a:t>
            </a:r>
          </a:p>
          <a:p>
            <a:pPr eaLnBrk="1" hangingPunct="1"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Обеспечивается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высокая скорость синхронизации при ступенчатом изменении управляющего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воздействия – до 5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мсек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; </a:t>
            </a:r>
          </a:p>
          <a:p>
            <a:pPr marL="0" indent="0" eaLnBrk="1" hangingPunct="1"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Подана заявка на получение патента на изобретение. </a:t>
            </a:r>
          </a:p>
          <a:p>
            <a:pPr eaLnBrk="1" hangingPunct="1">
              <a:spcAft>
                <a:spcPts val="600"/>
              </a:spcAft>
              <a:buClr>
                <a:srgbClr val="FF0000"/>
              </a:buClr>
              <a:defRPr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075613" cy="7699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800" dirty="0" smtClean="0">
                <a:effectLst/>
                <a:latin typeface="Impact" pitchFamily="34" charset="0"/>
                <a:cs typeface="Arial" pitchFamily="34" charset="0"/>
              </a:rPr>
              <a:t>Параметры синхронизации</a:t>
            </a:r>
          </a:p>
        </p:txBody>
      </p:sp>
      <p:pic>
        <p:nvPicPr>
          <p:cNvPr id="47108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1450975"/>
            <a:ext cx="3509963" cy="3511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7109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6813" y="1450975"/>
            <a:ext cx="3421062" cy="3470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6613" y="5586413"/>
            <a:ext cx="66881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Переход от напряжения 125В/70Гц к напряжению 220В/50Гц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715250" cy="7699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800" dirty="0" smtClean="0">
                <a:effectLst/>
                <a:latin typeface="Impact" pitchFamily="34" charset="0"/>
                <a:cs typeface="Arial" pitchFamily="34" charset="0"/>
              </a:rPr>
              <a:t>Компенсация реактивной мощности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4869160"/>
          <a:ext cx="8170863" cy="158474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210124"/>
                <a:gridCol w="3960739"/>
              </a:tblGrid>
              <a:tr h="1218072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Мощность, генерируемая инвертором 1 – напряжение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2 - ток </a:t>
                      </a:r>
                      <a:endParaRPr lang="ru-RU" sz="2400" b="0" dirty="0"/>
                    </a:p>
                  </a:txBody>
                  <a:tcPr marL="91452" marR="91452" marT="60853" marB="60853"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Мощность, потребляемая из сети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ru-RU" sz="24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– напряжение</a:t>
                      </a:r>
                    </a:p>
                    <a:p>
                      <a:r>
                        <a:rPr lang="ru-RU" sz="24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2 - ток</a:t>
                      </a:r>
                      <a:endParaRPr lang="ru-RU" sz="24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91452" marR="91452" marT="60853" marB="60853"/>
                </a:tc>
              </a:tr>
            </a:tbl>
          </a:graphicData>
        </a:graphic>
      </p:graphicFrame>
      <p:pic>
        <p:nvPicPr>
          <p:cNvPr id="48137" name="Рисунок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3554413" cy="35385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8138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3535362" cy="35607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1271588"/>
            <a:ext cx="7690048" cy="5275262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Разработан двунаправленный преобразователь напряжения для СНЭ с уникальным алгоритмом управления, который обеспечивает: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Высокую скорость синхронизации выходного сигнала;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Параллельную работу нескольких инверторов;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Параллельную работу с ДГУ на общую нагрузку;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Компенсацию реактивной мощности и высших гармоник тока;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Работу с различными типами аккумуляторных батарей и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суперконденсаторами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0" indent="0"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В нестоящее время ведется разработка: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Инвертора мощностью 500 кВт;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Системы управления для инвертора мощностью 10 – 100 МВт;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08" y="0"/>
            <a:ext cx="8928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Выводы</a:t>
            </a:r>
          </a:p>
          <a:p>
            <a:r>
              <a:rPr lang="ru-RU" dirty="0" smtClean="0"/>
              <a:t>1. Технологии накопления энергии развиваются высокими темпами, накопители</a:t>
            </a:r>
          </a:p>
          <a:p>
            <a:r>
              <a:rPr lang="ru-RU" dirty="0" smtClean="0"/>
              <a:t>энергии находят все более широкое применение в практике регулирования и</a:t>
            </a:r>
          </a:p>
          <a:p>
            <a:r>
              <a:rPr lang="ru-RU" dirty="0" smtClean="0"/>
              <a:t>управления режимами электроэнергетических систем.</a:t>
            </a:r>
          </a:p>
          <a:p>
            <a:r>
              <a:rPr lang="ru-RU" dirty="0" smtClean="0"/>
              <a:t>2. Малое время отклика, значительные величины мощности и энергоемкости</a:t>
            </a:r>
          </a:p>
          <a:p>
            <a:r>
              <a:rPr lang="ru-RU" dirty="0" smtClean="0"/>
              <a:t>открывают широкие перспективы применения накопителей для управления</a:t>
            </a:r>
          </a:p>
          <a:p>
            <a:r>
              <a:rPr lang="ru-RU" dirty="0" smtClean="0"/>
              <a:t>как переходными, так и установившимися режимами электроэнергетической</a:t>
            </a:r>
          </a:p>
          <a:p>
            <a:r>
              <a:rPr lang="ru-RU" dirty="0" smtClean="0"/>
              <a:t>системы.</a:t>
            </a:r>
          </a:p>
          <a:p>
            <a:r>
              <a:rPr lang="ru-RU" dirty="0" smtClean="0"/>
              <a:t>3. По оценкам экспертов в ближайшие 10 лет рынок накопителей энергии будет</a:t>
            </a:r>
          </a:p>
          <a:p>
            <a:r>
              <a:rPr lang="ru-RU" dirty="0" smtClean="0"/>
              <a:t>расти со среднегодовыми темпами, превышающими 30% с тенденцией к</a:t>
            </a:r>
          </a:p>
          <a:p>
            <a:r>
              <a:rPr lang="ru-RU" dirty="0" smtClean="0"/>
              <a:t>снижению удельной стоимости запасенной энергии.</a:t>
            </a:r>
          </a:p>
          <a:p>
            <a:r>
              <a:rPr lang="ru-RU" dirty="0" smtClean="0"/>
              <a:t>4. Широкое использование в электроэнергетических системах получили такие</a:t>
            </a:r>
          </a:p>
          <a:p>
            <a:r>
              <a:rPr lang="ru-RU" dirty="0" smtClean="0"/>
              <a:t>накопители, как ГАЭС, накопители на сжатом воздухе, электрохимические</a:t>
            </a:r>
          </a:p>
          <a:p>
            <a:r>
              <a:rPr lang="ru-RU" dirty="0" smtClean="0"/>
              <a:t>аккумуляторы. Некоторые типы накопителей находятся в стадии создания прототипов и их испытания.</a:t>
            </a:r>
          </a:p>
          <a:p>
            <a:r>
              <a:rPr lang="ru-RU" dirty="0" smtClean="0"/>
              <a:t>5. Приведенные в докладе области применения накопителей энергии для</a:t>
            </a:r>
          </a:p>
          <a:p>
            <a:r>
              <a:rPr lang="ru-RU" dirty="0" smtClean="0"/>
              <a:t>регулирования и управления режимами электроэнергетической системы не</a:t>
            </a:r>
          </a:p>
          <a:p>
            <a:r>
              <a:rPr lang="ru-RU" dirty="0" smtClean="0"/>
              <a:t>является исчерпывающими. В процессе исследований могут появиться новые</a:t>
            </a:r>
          </a:p>
          <a:p>
            <a:r>
              <a:rPr lang="ru-RU" dirty="0" smtClean="0"/>
              <a:t>области применения, также как и новые виды (технологии) накопления</a:t>
            </a:r>
          </a:p>
          <a:p>
            <a:r>
              <a:rPr lang="ru-RU" dirty="0" smtClean="0"/>
              <a:t>энергии.</a:t>
            </a:r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0" y="0"/>
            <a:ext cx="8143875" cy="9286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361950" indent="19050" algn="ctr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latin typeface="Impact" pitchFamily="34" charset="0"/>
                <a:ea typeface="Tahoma" pitchFamily="34" charset="0"/>
                <a:cs typeface="Times New Roman" pitchFamily="18" charset="0"/>
              </a:rPr>
              <a:t>Заключение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179512" y="1052736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ID_Shablon_presentation_ver_10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При сравнении различных технологий накопления энергии с точки зрения их</a:t>
            </a:r>
          </a:p>
          <a:p>
            <a:r>
              <a:rPr lang="ru-RU" sz="1700" dirty="0" smtClean="0"/>
              <a:t>применимости в электроэнергетике используют различные характеристики</a:t>
            </a:r>
          </a:p>
          <a:p>
            <a:r>
              <a:rPr lang="ru-RU" sz="1700" dirty="0" smtClean="0"/>
              <a:t>накопителей, определяемые их физическими свойствами. К таким</a:t>
            </a:r>
          </a:p>
          <a:p>
            <a:r>
              <a:rPr lang="ru-RU" sz="1700" dirty="0" smtClean="0"/>
              <a:t>характеристикам относятся:</a:t>
            </a:r>
          </a:p>
          <a:p>
            <a:r>
              <a:rPr lang="ru-RU" sz="1700" dirty="0" smtClean="0"/>
              <a:t>• </a:t>
            </a:r>
            <a:r>
              <a:rPr lang="ru-RU" sz="1700" b="1" i="1" dirty="0" smtClean="0"/>
              <a:t>Мощность - определяется величиной мощности, которую может поставить в</a:t>
            </a:r>
          </a:p>
          <a:p>
            <a:r>
              <a:rPr lang="ru-RU" sz="1700" dirty="0" smtClean="0"/>
              <a:t>энергосистему накопитель;</a:t>
            </a:r>
          </a:p>
          <a:p>
            <a:r>
              <a:rPr lang="ru-RU" sz="1700" dirty="0" smtClean="0"/>
              <a:t>• </a:t>
            </a:r>
            <a:r>
              <a:rPr lang="ru-RU" sz="1700" b="1" i="1" dirty="0" smtClean="0"/>
              <a:t>Энергоемкость - энергия, которую накопитель может запасти и поставить в</a:t>
            </a:r>
          </a:p>
          <a:p>
            <a:r>
              <a:rPr lang="ru-RU" sz="1700" dirty="0" smtClean="0"/>
              <a:t>энергосистему;</a:t>
            </a:r>
          </a:p>
          <a:p>
            <a:r>
              <a:rPr lang="ru-RU" sz="1700" dirty="0" smtClean="0"/>
              <a:t>• </a:t>
            </a:r>
            <a:r>
              <a:rPr lang="ru-RU" sz="1700" b="1" i="1" dirty="0" smtClean="0"/>
              <a:t>Время отклика - время перехода накопителя из нерабочего состояния</a:t>
            </a:r>
          </a:p>
          <a:p>
            <a:r>
              <a:rPr lang="ru-RU" sz="1700" dirty="0" smtClean="0"/>
              <a:t>(холостого хода, режима зарядки) в состояние поставки энергии с</a:t>
            </a:r>
          </a:p>
          <a:p>
            <a:r>
              <a:rPr lang="ru-RU" sz="1700" dirty="0" smtClean="0"/>
              <a:t>заявленными параметрами;</a:t>
            </a:r>
          </a:p>
          <a:p>
            <a:r>
              <a:rPr lang="ru-RU" sz="1700" dirty="0" smtClean="0"/>
              <a:t>• </a:t>
            </a:r>
            <a:r>
              <a:rPr lang="ru-RU" sz="1700" b="1" i="1" dirty="0" smtClean="0"/>
              <a:t>Время разряда – время, в течение которого мощность и энергия поставляются</a:t>
            </a:r>
          </a:p>
          <a:p>
            <a:r>
              <a:rPr lang="ru-RU" sz="1700" dirty="0" smtClean="0"/>
              <a:t>в энергосистему без подзарядки;</a:t>
            </a:r>
          </a:p>
          <a:p>
            <a:r>
              <a:rPr lang="ru-RU" sz="1700" dirty="0" smtClean="0"/>
              <a:t>• </a:t>
            </a:r>
            <a:r>
              <a:rPr lang="ru-RU" sz="1700" b="1" i="1" dirty="0" smtClean="0"/>
              <a:t>Плотность мощности и энергии определяются величинами мощности и</a:t>
            </a:r>
          </a:p>
          <a:p>
            <a:r>
              <a:rPr lang="ru-RU" sz="1700" dirty="0" smtClean="0"/>
              <a:t>энергии, приходящимися на единицу веса накопителя. Эта характеристика</a:t>
            </a:r>
          </a:p>
          <a:p>
            <a:r>
              <a:rPr lang="ru-RU" sz="1700" dirty="0" smtClean="0"/>
              <a:t>имеет значение при транспортировке накопителей или в случае передвижных</a:t>
            </a:r>
          </a:p>
          <a:p>
            <a:r>
              <a:rPr lang="ru-RU" sz="1700" dirty="0" smtClean="0"/>
              <a:t>накопителей;</a:t>
            </a:r>
          </a:p>
          <a:p>
            <a:r>
              <a:rPr lang="ru-RU" sz="1700" dirty="0" smtClean="0"/>
              <a:t>• </a:t>
            </a:r>
            <a:r>
              <a:rPr lang="ru-RU" sz="1700" b="1" i="1" dirty="0" smtClean="0"/>
              <a:t>Суммарная эффективность накопителя определяется процентным</a:t>
            </a:r>
          </a:p>
          <a:p>
            <a:r>
              <a:rPr lang="ru-RU" sz="1700" dirty="0" smtClean="0"/>
              <a:t>соотношением энергии, полученной при разрядке к энергии, затраченной на</a:t>
            </a:r>
          </a:p>
          <a:p>
            <a:r>
              <a:rPr lang="ru-RU" sz="1700" dirty="0" smtClean="0"/>
              <a:t>накопление энергии.</a:t>
            </a:r>
            <a:endParaRPr lang="ru-RU" sz="1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6632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Основные характеристики накопителей энергии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318A3682-2134-49C2-87ED-4C45362C99EB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Прогноз развития рынка систем накопления электроэнергии </a:t>
            </a:r>
          </a:p>
        </p:txBody>
      </p:sp>
      <p:sp>
        <p:nvSpPr>
          <p:cNvPr id="4100" name="Content Placeholder 2"/>
          <p:cNvSpPr>
            <a:spLocks/>
          </p:cNvSpPr>
          <p:nvPr/>
        </p:nvSpPr>
        <p:spPr bwMode="auto">
          <a:xfrm>
            <a:off x="395288" y="1268413"/>
            <a:ext cx="4248150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just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По данным Lux Research, совокупный рынок накопителей энергии вырастет с 21,4 млрд. долларов в 2010 г. до 44,4 млрд. долларов к 2015 г., при комплексном годовом коэффициенте роста (CAGR) 15,7%</a:t>
            </a:r>
          </a:p>
          <a:p>
            <a:pPr marL="228600" indent="-228600" algn="just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Из этого объема самое значительное увеличение рынка накопления энергии придется на умные сети, с 5,4 млрд. долларов в 2010 г. до 15,8 млрд. долларов в 2015 г., при комплексном годовом коэффициенте роста 24,0%</a:t>
            </a:r>
          </a:p>
          <a:p>
            <a:pPr marL="228600" indent="-228600" algn="just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Прогнозируемый значительный рост совокупного рынка аккумуляторов, топливных элементов и суперконденсаторов будет связан не с увеличением спроса на электромобили, а с бурным ростом умных сетей.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endParaRPr lang="en-US" sz="160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>
              <a:lnSpc>
                <a:spcPct val="90000"/>
              </a:lnSpc>
              <a:spcBef>
                <a:spcPct val="20000"/>
              </a:spcBef>
            </a:pPr>
            <a:r>
              <a:rPr lang="ru-RU" altLang="zh-CN" sz="1600"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Ожидается, что к 2015 г. мировой рынок сетевых накопителей энергии удвоится 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1" name="Content Placeholder 5"/>
          <p:cNvGraphicFramePr>
            <a:graphicFrameLocks/>
          </p:cNvGraphicFramePr>
          <p:nvPr/>
        </p:nvGraphicFramePr>
        <p:xfrm>
          <a:off x="4643438" y="1052513"/>
          <a:ext cx="4140200" cy="52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4" imgW="4143322" imgH="5286379" progId="Excel.Sheet.8">
                  <p:embed/>
                </p:oleObj>
              </mc:Choice>
              <mc:Fallback>
                <p:oleObj name="Worksheet" r:id="rId4" imgW="4143322" imgH="5286379" progId="Excel.Sheet.8">
                  <p:embed/>
                  <p:pic>
                    <p:nvPicPr>
                      <p:cNvPr id="0" name="Content Placeholder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052513"/>
                        <a:ext cx="4140200" cy="528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9288" y="6477000"/>
            <a:ext cx="2133600" cy="365125"/>
          </a:xfrm>
        </p:spPr>
        <p:txBody>
          <a:bodyPr/>
          <a:lstStyle/>
          <a:p>
            <a:pPr>
              <a:defRPr/>
            </a:pPr>
            <a:fld id="{1537B4E8-D03A-4926-A56A-E365971E7818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3140075"/>
            <a:ext cx="1438275" cy="5762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ru-RU" b="1" dirty="0">
                <a:solidFill>
                  <a:schemeClr val="bg1"/>
                </a:solidFill>
              </a:rPr>
              <a:t>Накопители энергии</a:t>
            </a:r>
          </a:p>
        </p:txBody>
      </p:sp>
      <p:cxnSp>
        <p:nvCxnSpPr>
          <p:cNvPr id="14" name="Прямая соединительная линия 13"/>
          <p:cNvCxnSpPr>
            <a:stCxn id="3" idx="3"/>
            <a:endCxn id="25" idx="1"/>
          </p:cNvCxnSpPr>
          <p:nvPr/>
        </p:nvCxnSpPr>
        <p:spPr>
          <a:xfrm flipV="1">
            <a:off x="1978025" y="1663700"/>
            <a:ext cx="433388" cy="1765300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027988" cy="1125538"/>
          </a:xfrm>
          <a:prstGeom prst="rect">
            <a:avLst/>
          </a:prstGeom>
        </p:spPr>
        <p:txBody>
          <a:bodyPr anchorCtr="1"/>
          <a:lstStyle/>
          <a:p>
            <a:pPr algn="r">
              <a:defRPr/>
            </a:pPr>
            <a:r>
              <a:rPr lang="ru-RU" sz="2400" dirty="0" smtClean="0">
                <a:latin typeface="Arial"/>
                <a:ea typeface="+mn-ea"/>
                <a:cs typeface="+mn-cs"/>
              </a:rPr>
              <a:t>Классификация систем накопления электроэнергии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411413" y="1412875"/>
            <a:ext cx="2808287" cy="5032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/>
              <a:t>Гидроаккумулирующие электростанции (ГАЭС)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411413" y="2132013"/>
            <a:ext cx="2808287" cy="5048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/>
              <a:t>Механические (кинетические)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411413" y="2852738"/>
            <a:ext cx="2808287" cy="5032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/>
              <a:t>На энергии сжатого воздуха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411413" y="3571875"/>
            <a:ext cx="2808287" cy="5048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/>
              <a:t>Сверхпроводниковые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411413" y="4292600"/>
            <a:ext cx="2808287" cy="5048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/>
              <a:t>Суперконденсаторы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411413" y="5013325"/>
            <a:ext cx="2808287" cy="5032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/>
              <a:t>Электрохимические</a:t>
            </a:r>
          </a:p>
        </p:txBody>
      </p:sp>
      <p:cxnSp>
        <p:nvCxnSpPr>
          <p:cNvPr id="36" name="Прямая соединительная линия 35"/>
          <p:cNvCxnSpPr>
            <a:stCxn id="3" idx="3"/>
            <a:endCxn id="26" idx="1"/>
          </p:cNvCxnSpPr>
          <p:nvPr/>
        </p:nvCxnSpPr>
        <p:spPr>
          <a:xfrm flipV="1">
            <a:off x="1978025" y="2384425"/>
            <a:ext cx="433388" cy="1044575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3" idx="3"/>
            <a:endCxn id="27" idx="1"/>
          </p:cNvCxnSpPr>
          <p:nvPr/>
        </p:nvCxnSpPr>
        <p:spPr>
          <a:xfrm flipV="1">
            <a:off x="1978025" y="3105150"/>
            <a:ext cx="433388" cy="323850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3" idx="3"/>
            <a:endCxn id="30" idx="1"/>
          </p:cNvCxnSpPr>
          <p:nvPr/>
        </p:nvCxnSpPr>
        <p:spPr>
          <a:xfrm>
            <a:off x="1978025" y="3429000"/>
            <a:ext cx="433388" cy="395288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3" idx="3"/>
            <a:endCxn id="31" idx="1"/>
          </p:cNvCxnSpPr>
          <p:nvPr/>
        </p:nvCxnSpPr>
        <p:spPr>
          <a:xfrm>
            <a:off x="1978025" y="3429000"/>
            <a:ext cx="433388" cy="1116013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" idx="3"/>
            <a:endCxn id="32" idx="1"/>
          </p:cNvCxnSpPr>
          <p:nvPr/>
        </p:nvCxnSpPr>
        <p:spPr>
          <a:xfrm>
            <a:off x="1978025" y="3429000"/>
            <a:ext cx="433388" cy="1835150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5653088" y="4221163"/>
            <a:ext cx="2447925" cy="287337"/>
          </a:xfrm>
          <a:prstGeom prst="rect">
            <a:avLst/>
          </a:prstGeom>
          <a:solidFill>
            <a:srgbClr val="D4E2F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/>
              <a:t>Натрий-серные</a:t>
            </a:r>
            <a:r>
              <a:rPr lang="en-US" sz="1600" dirty="0"/>
              <a:t> (</a:t>
            </a:r>
            <a:r>
              <a:rPr lang="en-US" sz="1600" dirty="0" err="1"/>
              <a:t>NaS</a:t>
            </a:r>
            <a:r>
              <a:rPr lang="en-US" sz="1600" dirty="0"/>
              <a:t>)</a:t>
            </a:r>
            <a:endParaRPr lang="ru-RU" sz="16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5651500" y="5948363"/>
            <a:ext cx="2449513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/>
              <a:t>Литий-ионные</a:t>
            </a:r>
            <a:r>
              <a:rPr lang="en-US" sz="1600" dirty="0"/>
              <a:t> (Li-ion)</a:t>
            </a:r>
            <a:endParaRPr lang="ru-RU" sz="16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5653088" y="5084763"/>
            <a:ext cx="2447925" cy="2873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/>
              <a:t>Свинцово-кислотные</a:t>
            </a:r>
            <a:r>
              <a:rPr lang="en-US" sz="1600" dirty="0"/>
              <a:t> (Pb)</a:t>
            </a:r>
            <a:endParaRPr lang="ru-RU" sz="16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5653088" y="5516563"/>
            <a:ext cx="2447925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/>
              <a:t>Цинк-бромидные</a:t>
            </a:r>
            <a:r>
              <a:rPr lang="en-US" sz="1600" dirty="0"/>
              <a:t> (</a:t>
            </a:r>
            <a:r>
              <a:rPr lang="en-US" sz="1600" dirty="0" err="1"/>
              <a:t>ZnBr</a:t>
            </a:r>
            <a:r>
              <a:rPr lang="en-US" sz="1600" dirty="0"/>
              <a:t>)</a:t>
            </a:r>
            <a:endParaRPr lang="ru-RU" sz="16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5653088" y="4652963"/>
            <a:ext cx="2447925" cy="288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sz="1600" dirty="0"/>
              <a:t>Ванадий-редоксные</a:t>
            </a:r>
            <a:r>
              <a:rPr lang="en-US" sz="1600" dirty="0"/>
              <a:t> (VRB)</a:t>
            </a:r>
            <a:endParaRPr lang="ru-RU" sz="1600" dirty="0"/>
          </a:p>
        </p:txBody>
      </p:sp>
      <p:cxnSp>
        <p:nvCxnSpPr>
          <p:cNvPr id="61" name="Прямая соединительная линия 60"/>
          <p:cNvCxnSpPr>
            <a:stCxn id="32" idx="3"/>
            <a:endCxn id="55" idx="1"/>
          </p:cNvCxnSpPr>
          <p:nvPr/>
        </p:nvCxnSpPr>
        <p:spPr>
          <a:xfrm flipV="1">
            <a:off x="5219700" y="4364038"/>
            <a:ext cx="433388" cy="900112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32" idx="3"/>
            <a:endCxn id="59" idx="1"/>
          </p:cNvCxnSpPr>
          <p:nvPr/>
        </p:nvCxnSpPr>
        <p:spPr>
          <a:xfrm flipV="1">
            <a:off x="5219700" y="4797425"/>
            <a:ext cx="433388" cy="466725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32" idx="3"/>
            <a:endCxn id="57" idx="1"/>
          </p:cNvCxnSpPr>
          <p:nvPr/>
        </p:nvCxnSpPr>
        <p:spPr>
          <a:xfrm flipV="1">
            <a:off x="5219700" y="5229225"/>
            <a:ext cx="433388" cy="34925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32" idx="3"/>
            <a:endCxn id="58" idx="1"/>
          </p:cNvCxnSpPr>
          <p:nvPr/>
        </p:nvCxnSpPr>
        <p:spPr>
          <a:xfrm>
            <a:off x="5219700" y="5264150"/>
            <a:ext cx="433388" cy="396875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32" idx="3"/>
            <a:endCxn id="56" idx="1"/>
          </p:cNvCxnSpPr>
          <p:nvPr/>
        </p:nvCxnSpPr>
        <p:spPr>
          <a:xfrm>
            <a:off x="5219700" y="5264150"/>
            <a:ext cx="431800" cy="828675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6"/>
          <p:cNvSpPr>
            <a:spLocks noChangeArrowheads="1"/>
          </p:cNvSpPr>
          <p:nvPr/>
        </p:nvSpPr>
        <p:spPr bwMode="auto">
          <a:xfrm>
            <a:off x="250825" y="1268413"/>
            <a:ext cx="7058025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ru-RU" sz="2000" b="1">
                <a:solidFill>
                  <a:srgbClr val="FF0000"/>
                </a:solidFill>
                <a:latin typeface="Times New Roman" pitchFamily="18" charset="0"/>
              </a:rPr>
              <a:t>Преимущества: </a:t>
            </a:r>
            <a:endParaRPr lang="en-US" sz="2000" b="1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ru-RU">
                <a:latin typeface="Times New Roman" pitchFamily="18" charset="0"/>
              </a:rPr>
              <a:t>Большая емкость </a:t>
            </a:r>
            <a:r>
              <a:rPr lang="en-US">
                <a:latin typeface="Times New Roman" pitchFamily="18" charset="0"/>
              </a:rPr>
              <a:t>- </a:t>
            </a:r>
            <a:r>
              <a:rPr lang="ru-RU">
                <a:latin typeface="Times New Roman" pitchFamily="18" charset="0"/>
              </a:rPr>
              <a:t>700</a:t>
            </a:r>
            <a:r>
              <a:rPr lang="en-US">
                <a:latin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Втч</a:t>
            </a:r>
            <a:r>
              <a:rPr lang="en-US">
                <a:latin typeface="Times New Roman" pitchFamily="18" charset="0"/>
              </a:rPr>
              <a:t>/</a:t>
            </a:r>
            <a:r>
              <a:rPr lang="ru-RU">
                <a:latin typeface="Times New Roman" pitchFamily="18" charset="0"/>
              </a:rPr>
              <a:t>кг</a:t>
            </a:r>
          </a:p>
          <a:p>
            <a:pPr eaLnBrk="0" hangingPunct="0">
              <a:lnSpc>
                <a:spcPct val="130000"/>
              </a:lnSpc>
            </a:pPr>
            <a:r>
              <a:rPr lang="ru-RU">
                <a:latin typeface="Times New Roman" pitchFamily="18" charset="0"/>
              </a:rPr>
              <a:t>Высокий КПД – 85%</a:t>
            </a:r>
          </a:p>
          <a:p>
            <a:pPr eaLnBrk="0" hangingPunct="0">
              <a:lnSpc>
                <a:spcPct val="130000"/>
              </a:lnSpc>
            </a:pPr>
            <a:r>
              <a:rPr lang="ru-RU">
                <a:latin typeface="Times New Roman" pitchFamily="18" charset="0"/>
              </a:rPr>
              <a:t>Относительно большой ресурс – 5000 циклов</a:t>
            </a:r>
          </a:p>
          <a:p>
            <a:pPr eaLnBrk="0" hangingPunct="0">
              <a:lnSpc>
                <a:spcPct val="130000"/>
              </a:lnSpc>
            </a:pPr>
            <a:r>
              <a:rPr lang="ru-RU">
                <a:latin typeface="Times New Roman" pitchFamily="18" charset="0"/>
              </a:rPr>
              <a:t>Высокое быстродействие – </a:t>
            </a:r>
            <a:r>
              <a:rPr lang="en-US">
                <a:latin typeface="Times New Roman" pitchFamily="18" charset="0"/>
              </a:rPr>
              <a:t>1 </a:t>
            </a:r>
            <a:r>
              <a:rPr lang="ru-RU">
                <a:latin typeface="Times New Roman" pitchFamily="18" charset="0"/>
              </a:rPr>
              <a:t>мсек</a:t>
            </a:r>
          </a:p>
          <a:p>
            <a:pPr eaLnBrk="0" hangingPunct="0">
              <a:lnSpc>
                <a:spcPct val="130000"/>
              </a:lnSpc>
            </a:pPr>
            <a:r>
              <a:rPr lang="ru-RU">
                <a:latin typeface="Times New Roman" pitchFamily="18" charset="0"/>
              </a:rPr>
              <a:t>Относительно низкий саморазряд</a:t>
            </a:r>
          </a:p>
          <a:p>
            <a:pPr eaLnBrk="0" hangingPunct="0">
              <a:lnSpc>
                <a:spcPct val="130000"/>
              </a:lnSpc>
            </a:pPr>
            <a:r>
              <a:rPr lang="ru-RU">
                <a:latin typeface="Times New Roman" pitchFamily="18" charset="0"/>
              </a:rPr>
              <a:t>Экологическая безопасность + герметичные элементы</a:t>
            </a:r>
          </a:p>
          <a:p>
            <a:pPr eaLnBrk="0" hangingPunct="0">
              <a:lnSpc>
                <a:spcPct val="130000"/>
              </a:lnSpc>
            </a:pPr>
            <a:r>
              <a:rPr lang="ru-RU">
                <a:latin typeface="Times New Roman" pitchFamily="18" charset="0"/>
              </a:rPr>
              <a:t>Налажено серийное производство + опыт эксплуатации  более 15 лет</a:t>
            </a:r>
          </a:p>
          <a:p>
            <a:pPr eaLnBrk="0" hangingPunct="0">
              <a:lnSpc>
                <a:spcPct val="130000"/>
              </a:lnSpc>
            </a:pPr>
            <a:endParaRPr lang="ru-RU" sz="1600" b="1">
              <a:latin typeface="Times New Roman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ru-RU" sz="2000" b="1">
                <a:solidFill>
                  <a:srgbClr val="FF0000"/>
                </a:solidFill>
                <a:latin typeface="Times New Roman" pitchFamily="18" charset="0"/>
              </a:rPr>
              <a:t>Недостатки:</a:t>
            </a:r>
          </a:p>
          <a:p>
            <a:pPr eaLnBrk="0" hangingPunct="0">
              <a:lnSpc>
                <a:spcPct val="130000"/>
              </a:lnSpc>
            </a:pPr>
            <a:r>
              <a:rPr lang="ru-RU">
                <a:latin typeface="Times New Roman" pitchFamily="18" charset="0"/>
              </a:rPr>
              <a:t>Относительно высокая стоимость </a:t>
            </a:r>
          </a:p>
          <a:p>
            <a:pPr eaLnBrk="0" hangingPunct="0">
              <a:lnSpc>
                <a:spcPct val="130000"/>
              </a:lnSpc>
            </a:pPr>
            <a:r>
              <a:rPr lang="ru-RU">
                <a:latin typeface="Times New Roman" pitchFamily="18" charset="0"/>
              </a:rPr>
              <a:t>Высокая рабочая температура </a:t>
            </a:r>
          </a:p>
        </p:txBody>
      </p:sp>
      <p:sp>
        <p:nvSpPr>
          <p:cNvPr id="11267" name="Rectangle 17"/>
          <p:cNvSpPr>
            <a:spLocks noChangeArrowheads="1"/>
          </p:cNvSpPr>
          <p:nvPr/>
        </p:nvSpPr>
        <p:spPr bwMode="auto">
          <a:xfrm>
            <a:off x="0" y="303213"/>
            <a:ext cx="8027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dirty="0" err="1">
                <a:cs typeface="Arial" pitchFamily="34" charset="0"/>
              </a:rPr>
              <a:t>Натрий-серные</a:t>
            </a:r>
            <a:r>
              <a:rPr lang="ru-RU" sz="2400" dirty="0">
                <a:cs typeface="Arial" pitchFamily="34" charset="0"/>
              </a:rPr>
              <a:t> аккумуляторы  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5A64A455-B1AE-4190-9A17-258B2D41A9F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126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4437063"/>
            <a:ext cx="4129087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6238" y="1557338"/>
            <a:ext cx="11652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5317</TotalTime>
  <Words>2853</Words>
  <Application>Microsoft Office PowerPoint</Application>
  <PresentationFormat>Экран (4:3)</PresentationFormat>
  <Paragraphs>601</Paragraphs>
  <Slides>57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1" baseType="lpstr">
      <vt:lpstr>Открытая</vt:lpstr>
      <vt:lpstr>Специальное оформление</vt:lpstr>
      <vt:lpstr>Office Theme</vt:lpstr>
      <vt:lpstr>Worksheet</vt:lpstr>
      <vt:lpstr>О ПРИМЕНЕНИИ   В  ЭЛЕКТРИЧЕСКИХ СЕТЯХ НАКОПИТЕЛЕЙ ЭНЕРГИИ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Прогноз развития рынка систем накопления электроэнергии </vt:lpstr>
      <vt:lpstr>Классификация систем накопления электроэнергии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Моделирование СП устройств на ЭДМ энергосистемы</vt:lpstr>
      <vt:lpstr>Презентация PowerPoint</vt:lpstr>
      <vt:lpstr>Моделирование СП устройств на ЭДМ энергосистемы</vt:lpstr>
      <vt:lpstr>Моделирование СП устройств на ЭДМ энергосистемы</vt:lpstr>
      <vt:lpstr>Моделирование СП устройств на ЭДМ энергосистемы</vt:lpstr>
      <vt:lpstr>Моделирование СП устройств на ЭДМ энергосистемы</vt:lpstr>
      <vt:lpstr>Моделирование СП устройств на ЭДМ энергосистемы</vt:lpstr>
      <vt:lpstr>Моделирование СП устройств на ЭДМ энергосистемы</vt:lpstr>
      <vt:lpstr>Моделирование СП устройств на ЭДМ энергосистемы</vt:lpstr>
      <vt:lpstr>Маховиковый накопитель с ВТСП подвесом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испытаний </vt:lpstr>
      <vt:lpstr>Презентация PowerPoint</vt:lpstr>
      <vt:lpstr>Состав гибридной системы накопления энергии</vt:lpstr>
      <vt:lpstr>Схема двунаправленного  инвертора</vt:lpstr>
      <vt:lpstr>Особенности инвертора</vt:lpstr>
      <vt:lpstr>Параметры инвертора</vt:lpstr>
      <vt:lpstr>Инвертор 150кВт</vt:lpstr>
      <vt:lpstr>Состав системы управления</vt:lpstr>
      <vt:lpstr>Параметры системы управления</vt:lpstr>
      <vt:lpstr>Особенности системы управления</vt:lpstr>
      <vt:lpstr>Параметры синхронизации</vt:lpstr>
      <vt:lpstr>Компенсация реактивной мощности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ivanova_il</dc:creator>
  <cp:lastModifiedBy>BSN</cp:lastModifiedBy>
  <cp:revision>527</cp:revision>
  <dcterms:created xsi:type="dcterms:W3CDTF">2010-04-01T07:07:20Z</dcterms:created>
  <dcterms:modified xsi:type="dcterms:W3CDTF">2013-06-25T16:48:02Z</dcterms:modified>
</cp:coreProperties>
</file>